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68"/>
  </p:notesMasterIdLst>
  <p:handoutMasterIdLst>
    <p:handoutMasterId r:id="rId69"/>
  </p:handoutMasterIdLst>
  <p:sldIdLst>
    <p:sldId id="261" r:id="rId5"/>
    <p:sldId id="263" r:id="rId6"/>
    <p:sldId id="264" r:id="rId7"/>
    <p:sldId id="265" r:id="rId8"/>
    <p:sldId id="268" r:id="rId9"/>
    <p:sldId id="266" r:id="rId10"/>
    <p:sldId id="271" r:id="rId11"/>
    <p:sldId id="267" r:id="rId12"/>
    <p:sldId id="269"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319" r:id="rId33"/>
    <p:sldId id="320" r:id="rId34"/>
    <p:sldId id="321" r:id="rId35"/>
    <p:sldId id="290" r:id="rId36"/>
    <p:sldId id="292" r:id="rId37"/>
    <p:sldId id="291" r:id="rId38"/>
    <p:sldId id="322" r:id="rId39"/>
    <p:sldId id="294" r:id="rId40"/>
    <p:sldId id="295" r:id="rId41"/>
    <p:sldId id="298" r:id="rId42"/>
    <p:sldId id="297" r:id="rId43"/>
    <p:sldId id="299" r:id="rId44"/>
    <p:sldId id="300" r:id="rId45"/>
    <p:sldId id="301" r:id="rId46"/>
    <p:sldId id="324" r:id="rId47"/>
    <p:sldId id="303" r:id="rId48"/>
    <p:sldId id="323" r:id="rId49"/>
    <p:sldId id="304" r:id="rId50"/>
    <p:sldId id="325" r:id="rId51"/>
    <p:sldId id="326"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262" r:id="rId67"/>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112" d="100"/>
          <a:sy n="112" d="100"/>
        </p:scale>
        <p:origin x="546" y="108"/>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AF4CC8A-F9D0-4720-BB2A-EEED6D2BEE92}" type="datetime1">
              <a:rPr lang="zh-CN" altLang="en-US" smtClean="0">
                <a:latin typeface="Microsoft YaHei UI" panose="020B0503020204020204" pitchFamily="34" charset="-122"/>
                <a:ea typeface="Microsoft YaHei UI" panose="020B0503020204020204" pitchFamily="34" charset="-122"/>
              </a:rPr>
              <a:t>2020/12/20</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28E3B9-20FD-4A66-B01D-2BA689DD37BB}"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687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3A9B3CC-2CB0-48B1-8959-6119A26C6311}" type="datetime1">
              <a:rPr lang="zh-CN" altLang="en-US" smtClean="0"/>
              <a:pPr/>
              <a:t>2020/12/20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C275CD8D-B1D9-4658-A4F0-38CA8D83ED5D}" type="slidenum">
              <a:rPr lang="en-US" altLang="zh-CN" smtClean="0"/>
              <a:pPr/>
              <a:t>‹#›</a:t>
            </a:fld>
            <a:endParaRPr lang="zh-CN" alt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C275CD8D-B1D9-4658-A4F0-38CA8D83ED5D}"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419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C275CD8D-B1D9-4658-A4F0-38CA8D83ED5D}" type="slidenum">
              <a:rPr lang="en-US" altLang="zh-CN" smtClean="0">
                <a:latin typeface="Microsoft YaHei UI" panose="020B0503020204020204" pitchFamily="34" charset="-122"/>
                <a:ea typeface="Microsoft YaHei UI" panose="020B0503020204020204" pitchFamily="34" charset="-122"/>
              </a:rPr>
              <a:t>63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00870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6" name="图片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组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矩形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任意多边形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任意多边形(F)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矩形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任意多边形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任意多边形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任意多边形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任意多边形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任意多边形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任意多边形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任意多边形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任意多边形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任意多边形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任意多边形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任意多边形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任意多边形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任意多边形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任意多边形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任意多边形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任意多边形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任意多边形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任意多边形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任意多边形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任意多边形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任意多边形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任意多边形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任意多边形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任意多边形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矩形​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任意多边形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任意多边形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任意多边形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任意多边形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任意多边形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任意多边形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任意多边形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任意多边形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任意多边形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任意多边形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任意多边形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矩形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任意多边形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任意多边形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任意多边形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任意多边形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任意多边形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任意多边形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任意多边形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任意多边形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任意多边形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任意多边形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任意多边形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任意多边形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任意多边形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标题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a:xfrm>
            <a:off x="7077511" y="5410201"/>
            <a:ext cx="2743200" cy="365125"/>
          </a:xfrm>
        </p:spPr>
        <p:txBody>
          <a:bodyPr rtlCol="0"/>
          <a:lstStyle>
            <a:lvl1pPr>
              <a:defRPr/>
            </a:lvl1pPr>
          </a:lstStyle>
          <a:p>
            <a:fld id="{6D08BAB8-0150-4947-9509-5616D103FFFA}" type="datetime1">
              <a:rPr lang="zh-CN" altLang="en-US" smtClean="0"/>
              <a:pPr/>
              <a:t>2020/12/20</a:t>
            </a:fld>
            <a:endParaRPr lang="zh-CN" altLang="en-US" dirty="0"/>
          </a:p>
        </p:txBody>
      </p:sp>
      <p:sp>
        <p:nvSpPr>
          <p:cNvPr id="5" name="页脚占位符 4"/>
          <p:cNvSpPr>
            <a:spLocks noGrp="1"/>
          </p:cNvSpPr>
          <p:nvPr>
            <p:ph type="ftr" sz="quarter" idx="11"/>
          </p:nvPr>
        </p:nvSpPr>
        <p:spPr>
          <a:xfrm>
            <a:off x="1876424" y="5410201"/>
            <a:ext cx="5124886" cy="365125"/>
          </a:xfrm>
        </p:spPr>
        <p:txBody>
          <a:bodyPr rtlCol="0"/>
          <a:lstStyle/>
          <a:p>
            <a:pPr rtl="0"/>
            <a:endParaRPr lang="zh-CN" altLang="en-US" noProof="0" dirty="0"/>
          </a:p>
        </p:txBody>
      </p:sp>
      <p:sp>
        <p:nvSpPr>
          <p:cNvPr id="6" name="幻灯片编号占位符 5"/>
          <p:cNvSpPr>
            <a:spLocks noGrp="1"/>
          </p:cNvSpPr>
          <p:nvPr>
            <p:ph type="sldNum" sz="quarter" idx="12"/>
          </p:nvPr>
        </p:nvSpPr>
        <p:spPr>
          <a:xfrm>
            <a:off x="9896911" y="5410199"/>
            <a:ext cx="771089" cy="365125"/>
          </a:xfrm>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题注的全景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0" y="4304664"/>
            <a:ext cx="9912355" cy="819355"/>
          </a:xfrm>
        </p:spPr>
        <p:txBody>
          <a:bodyPr rtlCol="0" anchor="b">
            <a:normAutofit/>
          </a:bodyPr>
          <a:lstStyle>
            <a:lvl1pPr>
              <a:defRPr sz="320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zh-CN" altLang="en-US" noProof="0"/>
              <a:t>单击图标添加图片</a:t>
            </a:r>
            <a:endParaRPr lang="zh-CN" altLang="en-US" noProof="0" dirty="0"/>
          </a:p>
        </p:txBody>
      </p:sp>
      <p:sp>
        <p:nvSpPr>
          <p:cNvPr id="4" name="文本占位符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81DAFDAC-BFF9-4F8B-A30C-AF3D7C703EC9}" type="datetime1">
              <a:rPr lang="zh-CN" altLang="en-US" smtClean="0"/>
              <a:pPr/>
              <a:t>2020/12/20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标题 1"/>
          <p:cNvSpPr>
            <a:spLocks noGrp="1"/>
          </p:cNvSpPr>
          <p:nvPr>
            <p:ph type="title"/>
          </p:nvPr>
        </p:nvSpPr>
        <p:spPr>
          <a:xfrm>
            <a:off x="1141456" y="609600"/>
            <a:ext cx="9905955" cy="3429000"/>
          </a:xfrm>
        </p:spPr>
        <p:txBody>
          <a:bodyPr rtlCol="0" anchor="ctr">
            <a:normAutofit/>
          </a:bodyPr>
          <a:lstStyle>
            <a:lvl1pPr>
              <a:defRPr sz="3600"/>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805C5CF1-61D0-4012-B449-2BCC8E67F171}" type="datetime1">
              <a:rPr lang="zh-CN" altLang="en-US" smtClean="0"/>
              <a:pPr/>
              <a:t>2020/12/20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题注的引用">
    <p:spTree>
      <p:nvGrpSpPr>
        <p:cNvPr id="1" name=""/>
        <p:cNvGrpSpPr/>
        <p:nvPr/>
      </p:nvGrpSpPr>
      <p:grpSpPr>
        <a:xfrm>
          <a:off x="0" y="0"/>
          <a:ext cx="0" cy="0"/>
          <a:chOff x="0" y="0"/>
          <a:chExt cx="0" cy="0"/>
        </a:xfrm>
      </p:grpSpPr>
      <p:sp>
        <p:nvSpPr>
          <p:cNvPr id="2" name="标题 1"/>
          <p:cNvSpPr>
            <a:spLocks noGrp="1"/>
          </p:cNvSpPr>
          <p:nvPr>
            <p:ph type="title"/>
          </p:nvPr>
        </p:nvSpPr>
        <p:spPr>
          <a:xfrm>
            <a:off x="1446212" y="609599"/>
            <a:ext cx="9302752" cy="2748429"/>
          </a:xfrm>
        </p:spPr>
        <p:txBody>
          <a:bodyPr rtlCol="0" anchor="ctr">
            <a:normAutofit/>
          </a:bodyPr>
          <a:lstStyle>
            <a:lvl1pPr>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2" name="文本占位符 3"/>
          <p:cNvSpPr>
            <a:spLocks noGrp="1"/>
          </p:cNvSpPr>
          <p:nvPr>
            <p:ph type="body" sz="half" idx="13"/>
          </p:nvPr>
        </p:nvSpPr>
        <p:spPr>
          <a:xfrm>
            <a:off x="1720644" y="3365557"/>
            <a:ext cx="8752299" cy="548968"/>
          </a:xfrm>
        </p:spPr>
        <p:txBody>
          <a:bodyPr rtlCol="0" anchor="t">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4" name="文本占位符 3"/>
          <p:cNvSpPr>
            <a:spLocks noGrp="1"/>
          </p:cNvSpPr>
          <p:nvPr>
            <p:ph type="body" sz="half" idx="2"/>
          </p:nvPr>
        </p:nvSpPr>
        <p:spPr>
          <a:xfrm>
            <a:off x="1141411" y="4309919"/>
            <a:ext cx="9906002" cy="1489496"/>
          </a:xfrm>
        </p:spPr>
        <p:txBody>
          <a:bodyPr rtlCol="0" anchor="ctr">
            <a:normAutofit/>
          </a:bodyPr>
          <a:lstStyle>
            <a:lvl1pPr marL="0" indent="0">
              <a:buNone/>
              <a:defRPr sz="18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EE0908FA-ECA8-42F8-8D19-CA79A3AD6DD1}" type="datetime1">
              <a:rPr lang="zh-CN" altLang="en-US" smtClean="0"/>
              <a:pPr/>
              <a:t>2020/12/20</a:t>
            </a:fld>
            <a:endParaRPr lang="zh-CN" altLang="en-US" dirty="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6D22F896-40B5-4ADD-8801-0D06FADFA095}" type="slidenum">
              <a:rPr lang="en-US" altLang="zh-CN" noProof="0" smtClean="0"/>
              <a:pPr/>
              <a:t>‹#›</a:t>
            </a:fld>
            <a:endParaRPr lang="zh-CN" altLang="en-US" noProof="0" dirty="0"/>
          </a:p>
        </p:txBody>
      </p:sp>
      <p:sp>
        <p:nvSpPr>
          <p:cNvPr id="60" name="文本框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61" name="文本框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1141410" y="2134041"/>
            <a:ext cx="9906001" cy="2511835"/>
          </a:xfrm>
        </p:spPr>
        <p:txBody>
          <a:bodyPr rtlCol="0" anchor="b">
            <a:normAutofit/>
          </a:bodyPr>
          <a:lstStyle>
            <a:lvl1pPr>
              <a:defRPr sz="3600"/>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4A6A9195-7796-4731-A560-0AE50F6F02D6}" type="datetime1">
              <a:rPr lang="zh-CN" altLang="en-US" smtClean="0"/>
              <a:pPr/>
              <a:t>2020/12/20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15" name="标题 1"/>
          <p:cNvSpPr>
            <a:spLocks noGrp="1"/>
          </p:cNvSpPr>
          <p:nvPr>
            <p:ph type="title"/>
          </p:nvPr>
        </p:nvSpPr>
        <p:spPr>
          <a:xfrm>
            <a:off x="1141413" y="609600"/>
            <a:ext cx="9905998" cy="1905000"/>
          </a:xfrm>
        </p:spPr>
        <p:txBody>
          <a:bodyPr rtlCol="0"/>
          <a:lstStyle/>
          <a:p>
            <a:pPr rtl="0"/>
            <a:r>
              <a:rPr lang="zh-CN" altLang="en-US" noProof="0"/>
              <a:t>单击此处编辑母版标题样式</a:t>
            </a:r>
            <a:endParaRPr lang="zh-CN" altLang="en-US" noProof="0" dirty="0"/>
          </a:p>
        </p:txBody>
      </p:sp>
      <p:sp>
        <p:nvSpPr>
          <p:cNvPr id="7" name="文本占位符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8" name="文本占位符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9" name="文本占位符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10" name="文本占位符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11" name="文本占位符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12" name="文本占位符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3" name="日期占位符 2"/>
          <p:cNvSpPr>
            <a:spLocks noGrp="1"/>
          </p:cNvSpPr>
          <p:nvPr>
            <p:ph type="dt" sz="half" idx="10"/>
          </p:nvPr>
        </p:nvSpPr>
        <p:spPr/>
        <p:txBody>
          <a:bodyPr rtlCol="0"/>
          <a:lstStyle>
            <a:lvl1pPr>
              <a:defRPr/>
            </a:lvl1pPr>
          </a:lstStyle>
          <a:p>
            <a:fld id="{D0EEA48F-37E9-4060-8073-D29953F227EE}" type="datetime1">
              <a:rPr lang="zh-CN" altLang="en-US" smtClean="0"/>
              <a:pPr/>
              <a:t>2020/12/20</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列">
    <p:spTree>
      <p:nvGrpSpPr>
        <p:cNvPr id="1" name=""/>
        <p:cNvGrpSpPr/>
        <p:nvPr/>
      </p:nvGrpSpPr>
      <p:grpSpPr>
        <a:xfrm>
          <a:off x="0" y="0"/>
          <a:ext cx="0" cy="0"/>
          <a:chOff x="0" y="0"/>
          <a:chExt cx="0" cy="0"/>
        </a:xfrm>
      </p:grpSpPr>
      <p:sp>
        <p:nvSpPr>
          <p:cNvPr id="30" name="标题 1"/>
          <p:cNvSpPr>
            <a:spLocks noGrp="1"/>
          </p:cNvSpPr>
          <p:nvPr>
            <p:ph type="title"/>
          </p:nvPr>
        </p:nvSpPr>
        <p:spPr>
          <a:xfrm>
            <a:off x="1141411" y="609600"/>
            <a:ext cx="9905999" cy="1905000"/>
          </a:xfrm>
        </p:spPr>
        <p:txBody>
          <a:bodyPr rtlCol="0"/>
          <a:lstStyle/>
          <a:p>
            <a:pPr rtl="0"/>
            <a:r>
              <a:rPr lang="zh-CN" altLang="en-US" noProof="0"/>
              <a:t>单击此处编辑母版标题样式</a:t>
            </a:r>
            <a:endParaRPr lang="zh-CN" altLang="en-US" noProof="0" dirty="0"/>
          </a:p>
        </p:txBody>
      </p:sp>
      <p:sp>
        <p:nvSpPr>
          <p:cNvPr id="19" name="文本占位符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20" name="图片占位符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CN" altLang="en-US" noProof="0"/>
              <a:t>单击图标添加图片</a:t>
            </a:r>
            <a:endParaRPr lang="zh-CN" altLang="en-US" noProof="0" dirty="0"/>
          </a:p>
        </p:txBody>
      </p:sp>
      <p:sp>
        <p:nvSpPr>
          <p:cNvPr id="21" name="文本占位符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22" name="文本占位符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23" name="图片占位符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CN" altLang="en-US" noProof="0"/>
              <a:t>单击图标添加图片</a:t>
            </a:r>
            <a:endParaRPr lang="zh-CN" altLang="en-US" noProof="0" dirty="0"/>
          </a:p>
        </p:txBody>
      </p:sp>
      <p:sp>
        <p:nvSpPr>
          <p:cNvPr id="24" name="文本占位符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25" name="文本占位符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26" name="图片占位符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CN" altLang="en-US" noProof="0"/>
              <a:t>单击图标添加图片</a:t>
            </a:r>
            <a:endParaRPr lang="zh-CN" altLang="en-US" noProof="0" dirty="0"/>
          </a:p>
        </p:txBody>
      </p:sp>
      <p:sp>
        <p:nvSpPr>
          <p:cNvPr id="27" name="文本占位符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3" name="日期占位符 2"/>
          <p:cNvSpPr>
            <a:spLocks noGrp="1"/>
          </p:cNvSpPr>
          <p:nvPr>
            <p:ph type="dt" sz="half" idx="10"/>
          </p:nvPr>
        </p:nvSpPr>
        <p:spPr/>
        <p:txBody>
          <a:bodyPr rtlCol="0"/>
          <a:lstStyle>
            <a:lvl1pPr>
              <a:defRPr/>
            </a:lvl1pPr>
          </a:lstStyle>
          <a:p>
            <a:fld id="{E938A2BB-55AE-4489-9542-67B6716C6E05}" type="datetime1">
              <a:rPr lang="zh-CN" altLang="en-US" smtClean="0"/>
              <a:pPr/>
              <a:t>2020/12/20</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nchor="t"/>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1809BA7-92BB-4288-8391-905A3579877C}" type="datetime1">
              <a:rPr lang="zh-CN" altLang="en-US" smtClean="0"/>
              <a:pPr/>
              <a:t>2020/12/20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042400" y="609599"/>
            <a:ext cx="2005011" cy="5181601"/>
          </a:xfrm>
        </p:spPr>
        <p:txBody>
          <a:bodyPr vert="eaVert"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1141410" y="609599"/>
            <a:ext cx="7748590" cy="518160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9EEC8C5-B683-4D70-9C6D-606BE5CAC1A1}" type="datetime1">
              <a:rPr lang="zh-CN" altLang="en-US" smtClean="0"/>
              <a:pPr/>
              <a:t>2020/12/20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9DC58A7-7BA1-4CCE-9982-FB7EB3F8127E}" type="datetime1">
              <a:rPr lang="zh-CN" altLang="en-US" smtClean="0"/>
              <a:pPr/>
              <a:t>2020/12/20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41411" y="1419226"/>
            <a:ext cx="9906000" cy="2852737"/>
          </a:xfrm>
        </p:spPr>
        <p:txBody>
          <a:bodyPr rtlCol="0" anchor="b">
            <a:normAutofit/>
          </a:bodyPr>
          <a:lstStyle>
            <a:lvl1pPr>
              <a:defRPr sz="360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vl1pPr>
          </a:lstStyle>
          <a:p>
            <a:fld id="{6466DEA9-EEAF-4324-BB3E-B31FD400DD1F}" type="datetime1">
              <a:rPr lang="zh-CN" altLang="en-US" smtClean="0"/>
              <a:pPr/>
              <a:t>2020/12/20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41410" y="2249486"/>
            <a:ext cx="4878389" cy="3541714"/>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172200" y="2249486"/>
            <a:ext cx="4875211" cy="3541714"/>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BBBB6ABD-0E7D-49F5-8470-721825A83725}" type="datetime1">
              <a:rPr lang="zh-CN" altLang="en-US" smtClean="0"/>
              <a:pPr/>
              <a:t>2020/12/20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141411" y="619126"/>
            <a:ext cx="9906000" cy="1477961"/>
          </a:xfrm>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1141410" y="3073397"/>
            <a:ext cx="4878391" cy="271780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6172200" y="3073397"/>
            <a:ext cx="4875210" cy="271780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0D66313D-C003-4394-BE7C-8D30DEF24249}" type="datetime1">
              <a:rPr lang="zh-CN" altLang="en-US" smtClean="0"/>
              <a:pPr/>
              <a:t>2020/12/20</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CF6DE945-F5CD-424B-BA6A-C1D55181A188}" type="datetime1">
              <a:rPr lang="zh-CN" altLang="en-US" smtClean="0"/>
              <a:pPr/>
              <a:t>2020/12/20</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3C5A2D-3A2B-48BC-A40D-161FF9EE16DB}" type="datetime1">
              <a:rPr lang="zh-CN" altLang="en-US" smtClean="0"/>
              <a:pPr/>
              <a:t>2020/12/20</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46705" y="609601"/>
            <a:ext cx="3856037" cy="1639884"/>
          </a:xfrm>
        </p:spPr>
        <p:txBody>
          <a:bodyPr rtlCol="0" anchor="b"/>
          <a:lstStyle>
            <a:lvl1pPr>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156200" y="592666"/>
            <a:ext cx="5891209" cy="5198534"/>
          </a:xfrm>
        </p:spPr>
        <p:txBody>
          <a:bodyPr rtlCol="0" anchor="ct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0C282F3-04A8-42E2-A1E4-73A33522836B}" type="datetime1">
              <a:rPr lang="zh-CN" altLang="en-US" smtClean="0"/>
              <a:pPr/>
              <a:t>2020/12/20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3" y="609600"/>
            <a:ext cx="5934508" cy="1639886"/>
          </a:xfrm>
        </p:spPr>
        <p:txBody>
          <a:bodyPr rtlCol="0" anchor="b"/>
          <a:lstStyle>
            <a:lvl1pPr>
              <a:defRPr sz="320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211A2CE3-7F06-4D27-9604-A2CCA592EE2F}" type="datetime1">
              <a:rPr lang="zh-CN" altLang="en-US" smtClean="0"/>
              <a:pPr/>
              <a:t>2020/12/20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图片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组 7"/>
          <p:cNvGrpSpPr/>
          <p:nvPr/>
        </p:nvGrpSpPr>
        <p:grpSpPr>
          <a:xfrm>
            <a:off x="-14288" y="0"/>
            <a:ext cx="12053888" cy="6858001"/>
            <a:chOff x="-14288" y="0"/>
            <a:chExt cx="12053888" cy="6858001"/>
          </a:xfrm>
        </p:grpSpPr>
        <p:grpSp>
          <p:nvGrpSpPr>
            <p:cNvPr id="9" name="组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矩形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任意多边形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任意多边形(F)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任意多边形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任意多边形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任意多边形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任意多边形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任意多边形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任意多边形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任意多边形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任意多边形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线条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任意多边形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任意多边形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任意多边形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任意多边形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矩形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任意多边形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任意多边形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任意多边形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任意多边形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任意多边形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任意多边形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任意多边形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任意多边形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任意多边形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任意多边形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组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任意多边形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任意多边形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任意多边形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任意多边形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任意多边形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任意多边形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任意多边形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任意多边形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任意多边形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矩形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标题占位符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zh-CN" altLang="en-US" noProof="0" dirty="0"/>
          </a:p>
        </p:txBody>
      </p:sp>
      <p:sp>
        <p:nvSpPr>
          <p:cNvPr id="3" name="文本占位符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latin typeface="Microsoft YaHei UI" panose="020B0503020204020204" pitchFamily="34" charset="-122"/>
                <a:ea typeface="Microsoft YaHei UI" panose="020B0503020204020204" pitchFamily="34" charset="-122"/>
              </a:defRPr>
            </a:lvl1pPr>
          </a:lstStyle>
          <a:p>
            <a:fld id="{501C0A3C-2C2C-41DE-903A-BB24DA8A4867}" type="datetime1">
              <a:rPr lang="zh-CN" altLang="en-US" smtClean="0"/>
              <a:pPr/>
              <a:t>2020/12/20</a:t>
            </a:fld>
            <a:endParaRPr lang="zh-CN" altLang="en-US" dirty="0"/>
          </a:p>
        </p:txBody>
      </p:sp>
      <p:sp>
        <p:nvSpPr>
          <p:cNvPr id="5" name="页脚占位符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latin typeface="Microsoft YaHei UI" panose="020B0503020204020204" pitchFamily="34" charset="-122"/>
                <a:ea typeface="Microsoft YaHei UI" panose="020B0503020204020204" pitchFamily="34" charset="-122"/>
              </a:defRPr>
            </a:lvl1pPr>
          </a:lstStyle>
          <a:p>
            <a:fld id="{6D22F896-40B5-4ADD-8801-0D06FADFA095}" type="slidenum">
              <a:rPr lang="en-US" altLang="zh-CN" noProof="0" smtClean="0"/>
              <a:pPr/>
              <a:t>‹#›</a:t>
            </a:fld>
            <a:endParaRPr lang="zh-CN" altLang="en-US"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组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长方形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79" name="图片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图片 4" descr="电路板特写">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组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对角圆角矩形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83" name="组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任意多边形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任意多边形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任意多边形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任意多边形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任意多边形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任意多边形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任意多边形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任意多边形(F)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任意多边形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矩形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任意多边形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任意多边形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任意多边形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任意多边形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任意多边形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任意多边形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任意多边形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任意多边形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任意多边形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矩形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标题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zh-CN" altLang="en-US" dirty="0"/>
              <a:t>计算机病毒</a:t>
            </a:r>
            <a:endParaRPr lang="en-US" altLang="zh-CN" dirty="0">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zh-CN" altLang="en-US" dirty="0">
                <a:latin typeface="Microsoft YaHei UI" panose="020B0503020204020204" pitchFamily="34" charset="-122"/>
                <a:ea typeface="Microsoft YaHei UI" panose="020B0503020204020204" pitchFamily="34" charset="-122"/>
              </a:rPr>
              <a:t>朝鲜</a:t>
            </a:r>
            <a:r>
              <a:rPr lang="en-US" altLang="zh-CN" dirty="0" err="1">
                <a:latin typeface="Microsoft YaHei UI" panose="020B0503020204020204" pitchFamily="34" charset="-122"/>
                <a:ea typeface="Microsoft YaHei UI" panose="020B0503020204020204" pitchFamily="34" charset="-122"/>
              </a:rPr>
              <a:t>Kimsuky</a:t>
            </a:r>
            <a:r>
              <a:rPr lang="zh-CN" altLang="en-US" dirty="0">
                <a:latin typeface="Microsoft YaHei UI" panose="020B0503020204020204" pitchFamily="34" charset="-122"/>
                <a:ea typeface="Microsoft YaHei UI" panose="020B0503020204020204" pitchFamily="34" charset="-122"/>
              </a:rPr>
              <a:t>组织伪装病毒攻击分析</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EBDA3-DFED-4E23-A172-60AAAA2C8F5F}"/>
              </a:ext>
            </a:extLst>
          </p:cNvPr>
          <p:cNvSpPr>
            <a:spLocks noGrp="1"/>
          </p:cNvSpPr>
          <p:nvPr>
            <p:ph type="title"/>
          </p:nvPr>
        </p:nvSpPr>
        <p:spPr/>
        <p:txBody>
          <a:bodyPr/>
          <a:lstStyle/>
          <a:p>
            <a:r>
              <a:rPr lang="zh-CN" altLang="en-US" dirty="0"/>
              <a:t>末次异常</a:t>
            </a:r>
          </a:p>
        </p:txBody>
      </p:sp>
      <p:sp>
        <p:nvSpPr>
          <p:cNvPr id="3" name="内容占位符 2">
            <a:extLst>
              <a:ext uri="{FF2B5EF4-FFF2-40B4-BE49-F238E27FC236}">
                <a16:creationId xmlns:a16="http://schemas.microsoft.com/office/drawing/2014/main" id="{A511E18F-1D96-47F6-A92E-653740088B74}"/>
              </a:ext>
            </a:extLst>
          </p:cNvPr>
          <p:cNvSpPr>
            <a:spLocks noGrp="1"/>
          </p:cNvSpPr>
          <p:nvPr>
            <p:ph idx="1"/>
          </p:nvPr>
        </p:nvSpPr>
        <p:spPr>
          <a:xfrm>
            <a:off x="1141412" y="1546790"/>
            <a:ext cx="10421048" cy="5016380"/>
          </a:xfrm>
        </p:spPr>
        <p:txBody>
          <a:bodyPr>
            <a:normAutofit fontScale="92500"/>
          </a:bodyPr>
          <a:lstStyle/>
          <a:p>
            <a:r>
              <a:rPr lang="en-US" altLang="zh-CN" dirty="0"/>
              <a:t>1</a:t>
            </a:r>
            <a:r>
              <a:rPr lang="zh-CN" altLang="en-US" dirty="0"/>
              <a:t>、将待脱壳程序载入到</a:t>
            </a:r>
            <a:r>
              <a:rPr lang="en-US" altLang="zh-CN" dirty="0"/>
              <a:t>OD</a:t>
            </a:r>
            <a:r>
              <a:rPr lang="zh-CN" altLang="en-US" dirty="0"/>
              <a:t>中，切换到</a:t>
            </a:r>
            <a:r>
              <a:rPr lang="en-US" altLang="zh-CN" dirty="0"/>
              <a:t>OD</a:t>
            </a:r>
            <a:r>
              <a:rPr lang="zh-CN" altLang="en-US" dirty="0"/>
              <a:t>的异常显示栏，取消该选项卡下的所有复选框，显示所有异常；</a:t>
            </a:r>
          </a:p>
          <a:p>
            <a:r>
              <a:rPr lang="en-US" altLang="zh-CN" dirty="0"/>
              <a:t>2</a:t>
            </a:r>
            <a:r>
              <a:rPr lang="zh-CN" altLang="en-US" dirty="0"/>
              <a:t>、连续按“</a:t>
            </a:r>
            <a:r>
              <a:rPr lang="en-US" altLang="zh-CN" dirty="0"/>
              <a:t>Shift+F9”</a:t>
            </a:r>
            <a:r>
              <a:rPr lang="zh-CN" altLang="en-US" dirty="0"/>
              <a:t>让程序运行起来，记录按键的次数</a:t>
            </a:r>
            <a:r>
              <a:rPr lang="en-US" altLang="zh-CN" dirty="0"/>
              <a:t>X</a:t>
            </a:r>
            <a:r>
              <a:rPr lang="zh-CN" altLang="en-US" dirty="0"/>
              <a:t>；</a:t>
            </a:r>
            <a:endParaRPr lang="en-US" altLang="zh-CN" dirty="0"/>
          </a:p>
          <a:p>
            <a:r>
              <a:rPr lang="en-US" altLang="zh-CN" dirty="0"/>
              <a:t>3</a:t>
            </a:r>
            <a:r>
              <a:rPr lang="zh-CN" altLang="en-US" dirty="0"/>
              <a:t>、回到</a:t>
            </a:r>
            <a:r>
              <a:rPr lang="en-US" altLang="zh-CN" dirty="0"/>
              <a:t>OD</a:t>
            </a:r>
            <a:r>
              <a:rPr lang="zh-CN" altLang="en-US" dirty="0"/>
              <a:t>中，重新载入程序，按</a:t>
            </a:r>
            <a:r>
              <a:rPr lang="en-US" altLang="zh-CN" dirty="0"/>
              <a:t>X-1</a:t>
            </a:r>
            <a:r>
              <a:rPr lang="zh-CN" altLang="en-US" dirty="0"/>
              <a:t>次“</a:t>
            </a:r>
            <a:r>
              <a:rPr lang="en-US" altLang="zh-CN" dirty="0"/>
              <a:t>Shift+F9”</a:t>
            </a:r>
            <a:r>
              <a:rPr lang="zh-CN" altLang="en-US" dirty="0"/>
              <a:t>组合键；</a:t>
            </a:r>
            <a:endParaRPr lang="en-US" altLang="zh-CN" dirty="0"/>
          </a:p>
          <a:p>
            <a:r>
              <a:rPr lang="en-US" altLang="zh-CN" dirty="0"/>
              <a:t>4</a:t>
            </a:r>
            <a:r>
              <a:rPr lang="zh-CN" altLang="en-US" dirty="0"/>
              <a:t>、在</a:t>
            </a:r>
            <a:r>
              <a:rPr lang="en-US" altLang="zh-CN" dirty="0"/>
              <a:t>OD</a:t>
            </a:r>
            <a:r>
              <a:rPr lang="zh-CN" altLang="en-US" dirty="0"/>
              <a:t>右下角窗口中找到“</a:t>
            </a:r>
            <a:r>
              <a:rPr lang="en-US" altLang="zh-CN" dirty="0"/>
              <a:t>SE</a:t>
            </a:r>
            <a:r>
              <a:rPr lang="zh-CN" altLang="en-US" dirty="0"/>
              <a:t>句柄”或是“</a:t>
            </a:r>
            <a:r>
              <a:rPr lang="en-US" altLang="zh-CN" dirty="0"/>
              <a:t>SE</a:t>
            </a:r>
            <a:r>
              <a:rPr lang="zh-CN" altLang="en-US" dirty="0"/>
              <a:t>处理程序”，记录此处的内存地址；</a:t>
            </a:r>
            <a:endParaRPr lang="en-US" altLang="zh-CN" dirty="0"/>
          </a:p>
          <a:p>
            <a:r>
              <a:rPr lang="en-US" altLang="zh-CN" dirty="0"/>
              <a:t>5</a:t>
            </a:r>
            <a:r>
              <a:rPr lang="zh-CN" altLang="en-US" dirty="0"/>
              <a:t>、在</a:t>
            </a:r>
            <a:r>
              <a:rPr lang="en-US" altLang="zh-CN" dirty="0"/>
              <a:t>OD</a:t>
            </a:r>
            <a:r>
              <a:rPr lang="zh-CN" altLang="en-US" dirty="0"/>
              <a:t>的反汇编窗口中跟随到上一步记录下的内存地址，并在此内存地址处下一个断点；</a:t>
            </a:r>
            <a:endParaRPr lang="en-US" altLang="zh-CN" dirty="0"/>
          </a:p>
          <a:p>
            <a:r>
              <a:rPr lang="en-US" altLang="zh-CN" dirty="0"/>
              <a:t>6</a:t>
            </a:r>
            <a:r>
              <a:rPr lang="zh-CN" altLang="en-US" dirty="0"/>
              <a:t>、按“</a:t>
            </a:r>
            <a:r>
              <a:rPr lang="en-US" altLang="zh-CN" dirty="0"/>
              <a:t>Shift+F9”</a:t>
            </a:r>
            <a:r>
              <a:rPr lang="zh-CN" altLang="en-US" dirty="0"/>
              <a:t>让程序运行到上一步下的断点处，按“</a:t>
            </a:r>
            <a:r>
              <a:rPr lang="en-US" altLang="zh-CN" dirty="0"/>
              <a:t>F2”</a:t>
            </a:r>
            <a:r>
              <a:rPr lang="zh-CN" altLang="en-US" dirty="0"/>
              <a:t>取消此处的断点；</a:t>
            </a:r>
            <a:endParaRPr lang="en-US" altLang="zh-CN" dirty="0"/>
          </a:p>
          <a:p>
            <a:r>
              <a:rPr lang="en-US" altLang="zh-CN" dirty="0"/>
              <a:t>7</a:t>
            </a:r>
            <a:r>
              <a:rPr lang="zh-CN" altLang="en-US" dirty="0"/>
              <a:t>、使用单步跟踪找到到</a:t>
            </a:r>
            <a:r>
              <a:rPr lang="en-US" altLang="zh-CN" dirty="0"/>
              <a:t>OEP</a:t>
            </a:r>
            <a:r>
              <a:rPr lang="zh-CN" altLang="en-US" dirty="0"/>
              <a:t>。</a:t>
            </a:r>
            <a:endParaRPr lang="en-US" altLang="zh-CN" dirty="0"/>
          </a:p>
          <a:p>
            <a:r>
              <a:rPr lang="en-US" altLang="zh-CN" dirty="0"/>
              <a:t>8</a:t>
            </a:r>
            <a:r>
              <a:rPr lang="zh-CN" altLang="en-US" dirty="0"/>
              <a:t>、脱壳修复</a:t>
            </a:r>
          </a:p>
        </p:txBody>
      </p:sp>
    </p:spTree>
    <p:extLst>
      <p:ext uri="{BB962C8B-B14F-4D97-AF65-F5344CB8AC3E}">
        <p14:creationId xmlns:p14="http://schemas.microsoft.com/office/powerpoint/2010/main" val="2477478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20E55-AB06-4891-BB90-33B069168789}"/>
              </a:ext>
            </a:extLst>
          </p:cNvPr>
          <p:cNvSpPr>
            <a:spLocks noGrp="1"/>
          </p:cNvSpPr>
          <p:nvPr>
            <p:ph type="title"/>
          </p:nvPr>
        </p:nvSpPr>
        <p:spPr/>
        <p:txBody>
          <a:bodyPr/>
          <a:lstStyle/>
          <a:p>
            <a:r>
              <a:rPr lang="zh-CN" altLang="en-US" dirty="0"/>
              <a:t>模拟跟踪</a:t>
            </a:r>
          </a:p>
        </p:txBody>
      </p:sp>
      <p:sp>
        <p:nvSpPr>
          <p:cNvPr id="3" name="内容占位符 2">
            <a:extLst>
              <a:ext uri="{FF2B5EF4-FFF2-40B4-BE49-F238E27FC236}">
                <a16:creationId xmlns:a16="http://schemas.microsoft.com/office/drawing/2014/main" id="{2D391E1F-8F08-4E6A-B72C-AB7C2940CA5E}"/>
              </a:ext>
            </a:extLst>
          </p:cNvPr>
          <p:cNvSpPr>
            <a:spLocks noGrp="1"/>
          </p:cNvSpPr>
          <p:nvPr>
            <p:ph idx="1"/>
          </p:nvPr>
        </p:nvSpPr>
        <p:spPr/>
        <p:txBody>
          <a:bodyPr>
            <a:normAutofit fontScale="92500" lnSpcReduction="10000"/>
          </a:bodyPr>
          <a:lstStyle/>
          <a:p>
            <a:r>
              <a:rPr lang="zh-CN" altLang="en-US" dirty="0"/>
              <a:t>即模拟单步跟踪来进行查找</a:t>
            </a:r>
            <a:r>
              <a:rPr lang="en-US" altLang="zh-CN" dirty="0"/>
              <a:t>OEP</a:t>
            </a:r>
            <a:r>
              <a:rPr lang="zh-CN" altLang="en-US" dirty="0"/>
              <a:t>的地址。</a:t>
            </a:r>
            <a:endParaRPr lang="en-US" altLang="zh-CN" dirty="0"/>
          </a:p>
          <a:p>
            <a:r>
              <a:rPr lang="en-US" altLang="zh-CN" dirty="0"/>
              <a:t>1</a:t>
            </a:r>
            <a:r>
              <a:rPr lang="zh-CN" altLang="en-US" dirty="0"/>
              <a:t>、将待脱壳程序载入</a:t>
            </a:r>
            <a:r>
              <a:rPr lang="en-US" altLang="zh-CN" dirty="0"/>
              <a:t>OD</a:t>
            </a:r>
            <a:r>
              <a:rPr lang="zh-CN" altLang="en-US" dirty="0"/>
              <a:t>中，先简单的跟踪一下程序，看看壳的大致流程和有没有暗桩之类的陷阱，阻碍我们脱壳；</a:t>
            </a:r>
            <a:endParaRPr lang="en-US" altLang="zh-CN" dirty="0"/>
          </a:p>
          <a:p>
            <a:r>
              <a:rPr lang="en-US" altLang="zh-CN" dirty="0"/>
              <a:t>2</a:t>
            </a:r>
            <a:r>
              <a:rPr lang="zh-CN" altLang="en-US" dirty="0"/>
              <a:t>、打开</a:t>
            </a:r>
            <a:r>
              <a:rPr lang="en-US" altLang="zh-CN" dirty="0"/>
              <a:t>OD</a:t>
            </a:r>
            <a:r>
              <a:rPr lang="zh-CN" altLang="en-US" dirty="0"/>
              <a:t>的内存窗口，找到“</a:t>
            </a:r>
            <a:r>
              <a:rPr lang="en-US" altLang="zh-CN" dirty="0"/>
              <a:t>SFX</a:t>
            </a:r>
            <a:r>
              <a:rPr lang="zh-CN" altLang="en-US" dirty="0"/>
              <a:t>，输入表，资源”的这一行，记录此行的内存地址。</a:t>
            </a:r>
            <a:endParaRPr lang="en-US" altLang="zh-CN" dirty="0"/>
          </a:p>
          <a:p>
            <a:r>
              <a:rPr lang="en-US" altLang="zh-CN" dirty="0"/>
              <a:t>3</a:t>
            </a:r>
            <a:r>
              <a:rPr lang="zh-CN" altLang="en-US" dirty="0"/>
              <a:t>、在</a:t>
            </a:r>
            <a:r>
              <a:rPr lang="en-US" altLang="zh-CN" dirty="0"/>
              <a:t>OD</a:t>
            </a:r>
            <a:r>
              <a:rPr lang="zh-CN" altLang="en-US" dirty="0"/>
              <a:t>的命令行窗口执行命令“</a:t>
            </a:r>
            <a:r>
              <a:rPr lang="en-US" altLang="zh-CN" dirty="0" err="1"/>
              <a:t>tc</a:t>
            </a:r>
            <a:r>
              <a:rPr lang="en-US" altLang="zh-CN" dirty="0"/>
              <a:t>   </a:t>
            </a:r>
            <a:r>
              <a:rPr lang="en-US" altLang="zh-CN" dirty="0" err="1"/>
              <a:t>eip</a:t>
            </a:r>
            <a:r>
              <a:rPr lang="en-US" altLang="zh-CN" dirty="0"/>
              <a:t>(</a:t>
            </a:r>
            <a:r>
              <a:rPr lang="zh-CN" altLang="en-US" dirty="0"/>
              <a:t>上一步记录下的内存地址</a:t>
            </a:r>
            <a:r>
              <a:rPr lang="en-US" altLang="zh-CN" dirty="0"/>
              <a:t>)”</a:t>
            </a:r>
            <a:r>
              <a:rPr lang="zh-CN" altLang="en-US" dirty="0"/>
              <a:t>，命令执行后慢慢的跟踪到</a:t>
            </a:r>
            <a:r>
              <a:rPr lang="en-US" altLang="zh-CN" dirty="0"/>
              <a:t>OEP</a:t>
            </a:r>
            <a:r>
              <a:rPr lang="zh-CN" altLang="en-US" dirty="0"/>
              <a:t>。</a:t>
            </a:r>
            <a:endParaRPr lang="en-US" altLang="zh-CN" dirty="0"/>
          </a:p>
          <a:p>
            <a:r>
              <a:rPr lang="en-US" altLang="zh-CN" dirty="0"/>
              <a:t>4</a:t>
            </a:r>
            <a:r>
              <a:rPr lang="zh-CN" altLang="en-US" dirty="0"/>
              <a:t>、脱壳修复</a:t>
            </a:r>
          </a:p>
        </p:txBody>
      </p:sp>
    </p:spTree>
    <p:extLst>
      <p:ext uri="{BB962C8B-B14F-4D97-AF65-F5344CB8AC3E}">
        <p14:creationId xmlns:p14="http://schemas.microsoft.com/office/powerpoint/2010/main" val="42189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23C6B-AFD0-463D-9762-2355A5A51A4D}"/>
              </a:ext>
            </a:extLst>
          </p:cNvPr>
          <p:cNvSpPr>
            <a:spLocks noGrp="1"/>
          </p:cNvSpPr>
          <p:nvPr>
            <p:ph type="title"/>
          </p:nvPr>
        </p:nvSpPr>
        <p:spPr/>
        <p:txBody>
          <a:bodyPr/>
          <a:lstStyle/>
          <a:p>
            <a:r>
              <a:rPr lang="en-US" altLang="zh-CN" dirty="0"/>
              <a:t>SFX</a:t>
            </a:r>
            <a:r>
              <a:rPr lang="zh-CN" altLang="en-US" dirty="0"/>
              <a:t>自动脱壳</a:t>
            </a:r>
          </a:p>
        </p:txBody>
      </p:sp>
      <p:sp>
        <p:nvSpPr>
          <p:cNvPr id="3" name="内容占位符 2">
            <a:extLst>
              <a:ext uri="{FF2B5EF4-FFF2-40B4-BE49-F238E27FC236}">
                <a16:creationId xmlns:a16="http://schemas.microsoft.com/office/drawing/2014/main" id="{0A5495AB-75A2-44C4-B398-0D24F91353B9}"/>
              </a:ext>
            </a:extLst>
          </p:cNvPr>
          <p:cNvSpPr>
            <a:spLocks noGrp="1"/>
          </p:cNvSpPr>
          <p:nvPr>
            <p:ph idx="1"/>
          </p:nvPr>
        </p:nvSpPr>
        <p:spPr/>
        <p:txBody>
          <a:bodyPr/>
          <a:lstStyle/>
          <a:p>
            <a:r>
              <a:rPr lang="en-US" altLang="zh-CN" dirty="0"/>
              <a:t>1</a:t>
            </a:r>
            <a:r>
              <a:rPr lang="zh-CN" altLang="en-US" dirty="0"/>
              <a:t>、将</a:t>
            </a:r>
            <a:r>
              <a:rPr lang="en-US" altLang="zh-CN" dirty="0"/>
              <a:t>OD</a:t>
            </a:r>
            <a:r>
              <a:rPr lang="zh-CN" altLang="en-US" dirty="0"/>
              <a:t>设置为忽略所有异常；</a:t>
            </a:r>
            <a:endParaRPr lang="en-US" altLang="zh-CN" dirty="0"/>
          </a:p>
          <a:p>
            <a:r>
              <a:rPr lang="en-US" altLang="zh-CN" dirty="0"/>
              <a:t>2</a:t>
            </a:r>
            <a:r>
              <a:rPr lang="zh-CN" altLang="en-US" dirty="0"/>
              <a:t>、在</a:t>
            </a:r>
            <a:r>
              <a:rPr lang="en-US" altLang="zh-CN" dirty="0"/>
              <a:t>OD</a:t>
            </a:r>
            <a:r>
              <a:rPr lang="zh-CN" altLang="en-US" dirty="0"/>
              <a:t>的“调试选项”对话框的“</a:t>
            </a:r>
            <a:r>
              <a:rPr lang="en-US" altLang="zh-CN" dirty="0"/>
              <a:t>SFX”</a:t>
            </a:r>
            <a:r>
              <a:rPr lang="zh-CN" altLang="en-US" dirty="0"/>
              <a:t>选项卡中选择“字节模式跟踪实际入口”选项并确定；</a:t>
            </a:r>
            <a:endParaRPr lang="en-US" altLang="zh-CN" dirty="0"/>
          </a:p>
          <a:p>
            <a:r>
              <a:rPr lang="en-US" altLang="zh-CN" dirty="0"/>
              <a:t>3</a:t>
            </a:r>
            <a:r>
              <a:rPr lang="zh-CN" altLang="en-US" dirty="0"/>
              <a:t>、将待脱壳程序载入</a:t>
            </a:r>
            <a:r>
              <a:rPr lang="en-US" altLang="zh-CN" dirty="0"/>
              <a:t>OD</a:t>
            </a:r>
            <a:r>
              <a:rPr lang="zh-CN" altLang="en-US" dirty="0"/>
              <a:t>，待程序载入完成后，会直接停在</a:t>
            </a:r>
            <a:r>
              <a:rPr lang="en-US" altLang="zh-CN" dirty="0"/>
              <a:t>OEP</a:t>
            </a:r>
            <a:r>
              <a:rPr lang="zh-CN" altLang="en-US" dirty="0"/>
              <a:t>处。</a:t>
            </a:r>
            <a:endParaRPr lang="en-US" altLang="zh-CN" dirty="0"/>
          </a:p>
          <a:p>
            <a:r>
              <a:rPr lang="en-US" altLang="zh-CN" dirty="0"/>
              <a:t>4</a:t>
            </a:r>
            <a:r>
              <a:rPr lang="zh-CN" altLang="en-US" dirty="0"/>
              <a:t>、脱壳修复</a:t>
            </a:r>
            <a:br>
              <a:rPr lang="zh-CN" altLang="en-US" dirty="0"/>
            </a:br>
            <a:br>
              <a:rPr lang="zh-CN" altLang="en-US" dirty="0"/>
            </a:br>
            <a:endParaRPr lang="zh-CN" altLang="en-US" dirty="0"/>
          </a:p>
        </p:txBody>
      </p:sp>
    </p:spTree>
    <p:extLst>
      <p:ext uri="{BB962C8B-B14F-4D97-AF65-F5344CB8AC3E}">
        <p14:creationId xmlns:p14="http://schemas.microsoft.com/office/powerpoint/2010/main" val="46333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879116-58E7-4FBC-8A82-BC3D7FD743F0}"/>
              </a:ext>
            </a:extLst>
          </p:cNvPr>
          <p:cNvSpPr>
            <a:spLocks noGrp="1"/>
          </p:cNvSpPr>
          <p:nvPr>
            <p:ph type="title"/>
          </p:nvPr>
        </p:nvSpPr>
        <p:spPr/>
        <p:txBody>
          <a:bodyPr/>
          <a:lstStyle/>
          <a:p>
            <a:r>
              <a:rPr lang="zh-CN" altLang="en-US" dirty="0"/>
              <a:t>出口标志</a:t>
            </a:r>
          </a:p>
        </p:txBody>
      </p:sp>
      <p:sp>
        <p:nvSpPr>
          <p:cNvPr id="3" name="内容占位符 2">
            <a:extLst>
              <a:ext uri="{FF2B5EF4-FFF2-40B4-BE49-F238E27FC236}">
                <a16:creationId xmlns:a16="http://schemas.microsoft.com/office/drawing/2014/main" id="{93632D86-A974-4449-AF65-2605DF6131BE}"/>
              </a:ext>
            </a:extLst>
          </p:cNvPr>
          <p:cNvSpPr>
            <a:spLocks noGrp="1"/>
          </p:cNvSpPr>
          <p:nvPr>
            <p:ph idx="1"/>
          </p:nvPr>
        </p:nvSpPr>
        <p:spPr>
          <a:xfrm>
            <a:off x="1141412" y="2249486"/>
            <a:ext cx="9905999" cy="3989995"/>
          </a:xfrm>
        </p:spPr>
        <p:txBody>
          <a:bodyPr>
            <a:normAutofit fontScale="92500" lnSpcReduction="10000"/>
          </a:bodyPr>
          <a:lstStyle/>
          <a:p>
            <a:r>
              <a:rPr lang="zh-CN" altLang="en-US" dirty="0"/>
              <a:t>　出口标志法就是在载入一个程序的时候，开始的时候有这么一条指令，</a:t>
            </a:r>
            <a:r>
              <a:rPr lang="en-US" altLang="zh-CN" dirty="0" err="1"/>
              <a:t>pushad</a:t>
            </a:r>
            <a:r>
              <a:rPr lang="en-US" altLang="zh-CN" dirty="0"/>
              <a:t>,</a:t>
            </a:r>
            <a:r>
              <a:rPr lang="zh-CN" altLang="en-US" dirty="0"/>
              <a:t>这一条指令的意思是说保存所有的寄存器，结合第二课的知识我们可以知道</a:t>
            </a:r>
            <a:r>
              <a:rPr lang="en-US" altLang="zh-CN" dirty="0" err="1"/>
              <a:t>popad</a:t>
            </a:r>
            <a:r>
              <a:rPr lang="zh-CN" altLang="en-US" dirty="0"/>
              <a:t>就是恢复所有的寄存器，我们直接找到</a:t>
            </a:r>
            <a:r>
              <a:rPr lang="en-US" altLang="zh-CN" dirty="0" err="1"/>
              <a:t>popad</a:t>
            </a:r>
            <a:r>
              <a:rPr lang="zh-CN" altLang="en-US" dirty="0"/>
              <a:t>，向下走几步就可以来到</a:t>
            </a:r>
            <a:r>
              <a:rPr lang="en-US" altLang="zh-CN" dirty="0"/>
              <a:t>OEP</a:t>
            </a:r>
            <a:r>
              <a:rPr lang="zh-CN" altLang="en-US" dirty="0"/>
              <a:t>了。　</a:t>
            </a:r>
            <a:endParaRPr lang="en-US" altLang="zh-CN" dirty="0"/>
          </a:p>
          <a:p>
            <a:r>
              <a:rPr lang="en-US" altLang="zh-CN" dirty="0"/>
              <a:t>1</a:t>
            </a:r>
            <a:r>
              <a:rPr lang="zh-CN" altLang="en-US" dirty="0"/>
              <a:t>、将待脱壳程序载入</a:t>
            </a:r>
            <a:r>
              <a:rPr lang="en-US" altLang="zh-CN" dirty="0"/>
              <a:t>OD</a:t>
            </a:r>
            <a:r>
              <a:rPr lang="zh-CN" altLang="en-US" dirty="0"/>
              <a:t>中，在</a:t>
            </a:r>
            <a:r>
              <a:rPr lang="en-US" altLang="zh-CN" dirty="0"/>
              <a:t>OD</a:t>
            </a:r>
            <a:r>
              <a:rPr lang="zh-CN" altLang="en-US" dirty="0"/>
              <a:t>的反汇编窗口中右键菜单中单击“查找”→“所有命令”，在弹出的输入框中输入“</a:t>
            </a:r>
            <a:r>
              <a:rPr lang="en-US" altLang="zh-CN" dirty="0" err="1"/>
              <a:t>popad</a:t>
            </a:r>
            <a:r>
              <a:rPr lang="en-US" altLang="zh-CN" dirty="0"/>
              <a:t>”</a:t>
            </a:r>
            <a:r>
              <a:rPr lang="zh-CN" altLang="en-US" dirty="0"/>
              <a:t>并按“查找”按钮；</a:t>
            </a:r>
          </a:p>
          <a:p>
            <a:r>
              <a:rPr lang="en-US" altLang="zh-CN" dirty="0"/>
              <a:t>2</a:t>
            </a:r>
            <a:r>
              <a:rPr lang="zh-CN" altLang="en-US" dirty="0"/>
              <a:t>、逐一尝试跟踪查找到的所有“</a:t>
            </a:r>
            <a:r>
              <a:rPr lang="en-US" altLang="zh-CN" dirty="0" err="1"/>
              <a:t>popad</a:t>
            </a:r>
            <a:r>
              <a:rPr lang="en-US" altLang="zh-CN" dirty="0"/>
              <a:t>”</a:t>
            </a:r>
            <a:r>
              <a:rPr lang="zh-CN" altLang="en-US" dirty="0"/>
              <a:t>指令，因为壳里有可能不止一个</a:t>
            </a:r>
            <a:r>
              <a:rPr lang="en-US" altLang="zh-CN" dirty="0" err="1"/>
              <a:t>popad</a:t>
            </a:r>
            <a:r>
              <a:rPr lang="zh-CN" altLang="en-US" dirty="0"/>
              <a:t>，所以我们需要逐一尝试，方可追踪到正确的</a:t>
            </a:r>
            <a:r>
              <a:rPr lang="en-US" altLang="zh-CN" dirty="0" err="1"/>
              <a:t>popad</a:t>
            </a:r>
            <a:r>
              <a:rPr lang="zh-CN" altLang="en-US" dirty="0"/>
              <a:t>。</a:t>
            </a:r>
          </a:p>
          <a:p>
            <a:r>
              <a:rPr lang="en-US" altLang="zh-CN" dirty="0"/>
              <a:t>3</a:t>
            </a:r>
            <a:r>
              <a:rPr lang="zh-CN" altLang="en-US" dirty="0"/>
              <a:t>、脱壳修复</a:t>
            </a:r>
          </a:p>
        </p:txBody>
      </p:sp>
    </p:spTree>
    <p:extLst>
      <p:ext uri="{BB962C8B-B14F-4D97-AF65-F5344CB8AC3E}">
        <p14:creationId xmlns:p14="http://schemas.microsoft.com/office/powerpoint/2010/main" val="893972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A4689-8715-48AE-A4F7-94B1E4A4B234}"/>
              </a:ext>
            </a:extLst>
          </p:cNvPr>
          <p:cNvSpPr>
            <a:spLocks noGrp="1"/>
          </p:cNvSpPr>
          <p:nvPr>
            <p:ph type="title"/>
          </p:nvPr>
        </p:nvSpPr>
        <p:spPr/>
        <p:txBody>
          <a:bodyPr/>
          <a:lstStyle/>
          <a:p>
            <a:r>
              <a:rPr lang="zh-CN" altLang="en-US" dirty="0"/>
              <a:t>其他方法</a:t>
            </a:r>
          </a:p>
        </p:txBody>
      </p:sp>
      <p:sp>
        <p:nvSpPr>
          <p:cNvPr id="3" name="内容占位符 2">
            <a:extLst>
              <a:ext uri="{FF2B5EF4-FFF2-40B4-BE49-F238E27FC236}">
                <a16:creationId xmlns:a16="http://schemas.microsoft.com/office/drawing/2014/main" id="{19B530E0-355D-47BB-A1FC-2D2523B42904}"/>
              </a:ext>
            </a:extLst>
          </p:cNvPr>
          <p:cNvSpPr>
            <a:spLocks noGrp="1"/>
          </p:cNvSpPr>
          <p:nvPr>
            <p:ph idx="1"/>
          </p:nvPr>
        </p:nvSpPr>
        <p:spPr/>
        <p:txBody>
          <a:bodyPr/>
          <a:lstStyle/>
          <a:p>
            <a:r>
              <a:rPr lang="zh-CN" altLang="en-US" dirty="0"/>
              <a:t>使用脱壳脚本：使用脱壳脚本辅助脱壳可以提高脱壳的效率。脱壳脚本是高手们为了方便自己或他人脱壳，把自己手动脱壳的步骤记录下来，保存的一个文本文档</a:t>
            </a:r>
            <a:endParaRPr lang="en-US" altLang="zh-CN" dirty="0"/>
          </a:p>
          <a:p>
            <a:r>
              <a:rPr lang="zh-CN" altLang="en-US" dirty="0"/>
              <a:t>使用脱壳工具：脱壳工具其实和脱壳脚本一样，工具就是根据脱壳脚本来写的。脱壳工具很多，会自动侦测待脱壳程序所加的壳头，从而判断出带脱壳程序是用哪种壳程序加壳的，如果没判断出来，也会有相应提示辅助脱壳。</a:t>
            </a:r>
          </a:p>
        </p:txBody>
      </p:sp>
    </p:spTree>
    <p:extLst>
      <p:ext uri="{BB962C8B-B14F-4D97-AF65-F5344CB8AC3E}">
        <p14:creationId xmlns:p14="http://schemas.microsoft.com/office/powerpoint/2010/main" val="302404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430C8-F6AF-4ED7-8BEB-A5F1B0A8B28C}"/>
              </a:ext>
            </a:extLst>
          </p:cNvPr>
          <p:cNvSpPr>
            <a:spLocks noGrp="1"/>
          </p:cNvSpPr>
          <p:nvPr>
            <p:ph type="title"/>
          </p:nvPr>
        </p:nvSpPr>
        <p:spPr/>
        <p:txBody>
          <a:bodyPr/>
          <a:lstStyle/>
          <a:p>
            <a:r>
              <a:rPr lang="en-US" altLang="zh-CN" dirty="0"/>
              <a:t>KIMSUKY</a:t>
            </a:r>
            <a:endParaRPr lang="zh-CN" altLang="en-US" dirty="0"/>
          </a:p>
        </p:txBody>
      </p:sp>
      <p:sp>
        <p:nvSpPr>
          <p:cNvPr id="3" name="内容占位符 2">
            <a:extLst>
              <a:ext uri="{FF2B5EF4-FFF2-40B4-BE49-F238E27FC236}">
                <a16:creationId xmlns:a16="http://schemas.microsoft.com/office/drawing/2014/main" id="{C6AF3FDB-EAD4-4D41-A5BD-B3CFF7099DD1}"/>
              </a:ext>
            </a:extLst>
          </p:cNvPr>
          <p:cNvSpPr>
            <a:spLocks noGrp="1"/>
          </p:cNvSpPr>
          <p:nvPr>
            <p:ph idx="1"/>
          </p:nvPr>
        </p:nvSpPr>
        <p:spPr>
          <a:xfrm>
            <a:off x="1141412" y="2249487"/>
            <a:ext cx="9905999" cy="4347866"/>
          </a:xfrm>
        </p:spPr>
        <p:txBody>
          <a:bodyPr>
            <a:normAutofit/>
          </a:bodyPr>
          <a:lstStyle/>
          <a:p>
            <a:r>
              <a:rPr lang="en-US" altLang="zh-CN" dirty="0" err="1"/>
              <a:t>KimSuky</a:t>
            </a:r>
            <a:r>
              <a:rPr lang="zh-CN" altLang="en-US" dirty="0"/>
              <a:t>是总部位于朝鲜的</a:t>
            </a:r>
            <a:r>
              <a:rPr lang="en-US" altLang="zh-CN" dirty="0"/>
              <a:t>APT</a:t>
            </a:r>
            <a:r>
              <a:rPr lang="zh-CN" altLang="en-US" dirty="0"/>
              <a:t>组织，又名</a:t>
            </a:r>
            <a:r>
              <a:rPr lang="en-US" altLang="zh-CN" dirty="0"/>
              <a:t>Velvet </a:t>
            </a:r>
            <a:r>
              <a:rPr lang="en-US" altLang="zh-CN" dirty="0" err="1"/>
              <a:t>Chollima</a:t>
            </a:r>
            <a:r>
              <a:rPr lang="zh-CN" altLang="en-US" dirty="0"/>
              <a:t>（丝绒千里马）、</a:t>
            </a:r>
            <a:r>
              <a:rPr lang="en-US" altLang="zh-CN" dirty="0"/>
              <a:t>Black Banshee</a:t>
            </a:r>
            <a:r>
              <a:rPr lang="zh-CN" altLang="en-US" dirty="0"/>
              <a:t>（黑女妖）和</a:t>
            </a:r>
            <a:r>
              <a:rPr lang="en-US" altLang="zh-CN" dirty="0" err="1"/>
              <a:t>Thillium</a:t>
            </a:r>
            <a:r>
              <a:rPr lang="zh-CN" altLang="en-US" dirty="0"/>
              <a:t>的，受朝鲜官方支持的网络间谍组织。</a:t>
            </a:r>
            <a:endParaRPr lang="en-US" altLang="zh-CN" dirty="0"/>
          </a:p>
          <a:p>
            <a:r>
              <a:rPr lang="zh-CN" altLang="en-US" dirty="0"/>
              <a:t>该组织至少从</a:t>
            </a:r>
            <a:r>
              <a:rPr lang="en-US" altLang="zh-CN" dirty="0"/>
              <a:t>2012</a:t>
            </a:r>
            <a:r>
              <a:rPr lang="zh-CN" altLang="en-US" dirty="0"/>
              <a:t>年就开始活跃至今，在全球有许多攻击历史，主要是针对韩国智库的攻击，在过去几年里，他们将攻击目标扩大到包括美国、俄罗斯和欧洲各国在内的国家。</a:t>
            </a:r>
            <a:endParaRPr lang="en-US" altLang="zh-CN" dirty="0"/>
          </a:p>
          <a:p>
            <a:r>
              <a:rPr lang="zh-CN" altLang="en-US" dirty="0"/>
              <a:t>该组织在网络上有多个流传的病毒样本，我们着重分析几个较为常见的攻击样本。</a:t>
            </a:r>
            <a:endParaRPr lang="en-US" altLang="zh-CN" dirty="0"/>
          </a:p>
          <a:p>
            <a:endParaRPr lang="en-US" altLang="zh-CN" dirty="0"/>
          </a:p>
        </p:txBody>
      </p:sp>
    </p:spTree>
    <p:extLst>
      <p:ext uri="{BB962C8B-B14F-4D97-AF65-F5344CB8AC3E}">
        <p14:creationId xmlns:p14="http://schemas.microsoft.com/office/powerpoint/2010/main" val="2343138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6071E-1915-47DF-A695-A117EB9907DA}"/>
              </a:ext>
            </a:extLst>
          </p:cNvPr>
          <p:cNvSpPr>
            <a:spLocks noGrp="1"/>
          </p:cNvSpPr>
          <p:nvPr>
            <p:ph type="title"/>
          </p:nvPr>
        </p:nvSpPr>
        <p:spPr/>
        <p:txBody>
          <a:bodyPr/>
          <a:lstStyle/>
          <a:p>
            <a:r>
              <a:rPr lang="en-US" altLang="zh-CN" dirty="0" err="1"/>
              <a:t>Kimsuky</a:t>
            </a:r>
            <a:r>
              <a:rPr lang="zh-CN" altLang="en-US" dirty="0"/>
              <a:t>常见攻击流程</a:t>
            </a:r>
          </a:p>
        </p:txBody>
      </p:sp>
      <p:sp>
        <p:nvSpPr>
          <p:cNvPr id="3" name="内容占位符 2">
            <a:extLst>
              <a:ext uri="{FF2B5EF4-FFF2-40B4-BE49-F238E27FC236}">
                <a16:creationId xmlns:a16="http://schemas.microsoft.com/office/drawing/2014/main" id="{B71B42E8-7438-47BC-A3C4-8EFCE808C03D}"/>
              </a:ext>
            </a:extLst>
          </p:cNvPr>
          <p:cNvSpPr>
            <a:spLocks noGrp="1"/>
          </p:cNvSpPr>
          <p:nvPr>
            <p:ph idx="1"/>
          </p:nvPr>
        </p:nvSpPr>
        <p:spPr/>
        <p:txBody>
          <a:bodyPr>
            <a:normAutofit lnSpcReduction="10000"/>
          </a:bodyPr>
          <a:lstStyle/>
          <a:p>
            <a:r>
              <a:rPr lang="en-US" altLang="zh-CN" dirty="0" err="1"/>
              <a:t>KimSuky</a:t>
            </a:r>
            <a:r>
              <a:rPr lang="zh-CN" altLang="en-US" dirty="0"/>
              <a:t>第一阶段基本是通过鱼叉攻击和社会工程完成的，利用以安全警报为主题的网络钓鱼电子邮件、水坑攻击，通过</a:t>
            </a:r>
            <a:r>
              <a:rPr lang="en-US" altLang="zh-CN" dirty="0"/>
              <a:t>torrent</a:t>
            </a:r>
            <a:r>
              <a:rPr lang="zh-CN" altLang="en-US" dirty="0"/>
              <a:t>共享站点分发恶意软件，以及指示受害者安装恶意浏览器扩展程序等获取访问权限的手段。</a:t>
            </a:r>
            <a:endParaRPr lang="en-US" altLang="zh-CN" dirty="0"/>
          </a:p>
          <a:p>
            <a:r>
              <a:rPr lang="zh-CN" altLang="en-US" dirty="0"/>
              <a:t>获得权限后，紧接着是</a:t>
            </a:r>
            <a:r>
              <a:rPr lang="en-US" altLang="zh-CN" dirty="0" err="1"/>
              <a:t>powershell</a:t>
            </a:r>
            <a:r>
              <a:rPr lang="zh-CN" altLang="en-US" dirty="0"/>
              <a:t>的命令执行。根据分析样本，附件大多数都是诱导用户下载并打开带有恶意宏代码的</a:t>
            </a:r>
            <a:r>
              <a:rPr lang="en-US" altLang="zh-CN" dirty="0"/>
              <a:t>office</a:t>
            </a:r>
            <a:r>
              <a:rPr lang="zh-CN" altLang="en-US" dirty="0"/>
              <a:t>文档执行恶意宏。恶意宏代码执行之后，通常会解密执行一段</a:t>
            </a:r>
            <a:r>
              <a:rPr lang="en-US" altLang="zh-CN" dirty="0" err="1"/>
              <a:t>powershell</a:t>
            </a:r>
            <a:r>
              <a:rPr lang="zh-CN" altLang="en-US" dirty="0"/>
              <a:t>指令进行后续的</a:t>
            </a:r>
            <a:r>
              <a:rPr lang="en-US" altLang="zh-CN" dirty="0"/>
              <a:t>payload</a:t>
            </a:r>
            <a:r>
              <a:rPr lang="zh-CN" altLang="en-US" dirty="0"/>
              <a:t>下载。</a:t>
            </a:r>
          </a:p>
          <a:p>
            <a:endParaRPr lang="zh-CN" altLang="en-US" dirty="0"/>
          </a:p>
        </p:txBody>
      </p:sp>
    </p:spTree>
    <p:extLst>
      <p:ext uri="{BB962C8B-B14F-4D97-AF65-F5344CB8AC3E}">
        <p14:creationId xmlns:p14="http://schemas.microsoft.com/office/powerpoint/2010/main" val="208111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551B-088D-471B-BE9B-B9B3CB568BCC}"/>
              </a:ext>
            </a:extLst>
          </p:cNvPr>
          <p:cNvSpPr>
            <a:spLocks noGrp="1"/>
          </p:cNvSpPr>
          <p:nvPr>
            <p:ph type="title"/>
          </p:nvPr>
        </p:nvSpPr>
        <p:spPr/>
        <p:txBody>
          <a:bodyPr/>
          <a:lstStyle/>
          <a:p>
            <a:r>
              <a:rPr lang="en-US" altLang="zh-CN" dirty="0" err="1"/>
              <a:t>Kimsuky</a:t>
            </a:r>
            <a:r>
              <a:rPr lang="zh-CN" altLang="en-US" dirty="0"/>
              <a:t>常见攻击流程</a:t>
            </a:r>
          </a:p>
        </p:txBody>
      </p:sp>
      <p:sp>
        <p:nvSpPr>
          <p:cNvPr id="3" name="内容占位符 2">
            <a:extLst>
              <a:ext uri="{FF2B5EF4-FFF2-40B4-BE49-F238E27FC236}">
                <a16:creationId xmlns:a16="http://schemas.microsoft.com/office/drawing/2014/main" id="{F5803B94-67BE-4F78-AC16-55C25A2F91B8}"/>
              </a:ext>
            </a:extLst>
          </p:cNvPr>
          <p:cNvSpPr>
            <a:spLocks noGrp="1"/>
          </p:cNvSpPr>
          <p:nvPr>
            <p:ph idx="1"/>
          </p:nvPr>
        </p:nvSpPr>
        <p:spPr/>
        <p:txBody>
          <a:bodyPr>
            <a:normAutofit/>
          </a:bodyPr>
          <a:lstStyle/>
          <a:p>
            <a:r>
              <a:rPr lang="zh-CN" altLang="en-US" dirty="0"/>
              <a:t>后续</a:t>
            </a:r>
            <a:r>
              <a:rPr lang="en-US" altLang="zh-CN" dirty="0"/>
              <a:t>payload</a:t>
            </a:r>
            <a:r>
              <a:rPr lang="zh-CN" altLang="en-US" dirty="0"/>
              <a:t>下载之后，</a:t>
            </a:r>
            <a:r>
              <a:rPr lang="en-US" altLang="zh-CN" dirty="0" err="1"/>
              <a:t>KimSuky</a:t>
            </a:r>
            <a:r>
              <a:rPr lang="zh-CN" altLang="en-US" dirty="0"/>
              <a:t>通常会通过注册表、启动目录、服务、注入</a:t>
            </a:r>
            <a:r>
              <a:rPr lang="en-US" altLang="zh-CN" dirty="0"/>
              <a:t>Explorer</a:t>
            </a:r>
            <a:r>
              <a:rPr lang="zh-CN" altLang="en-US" dirty="0"/>
              <a:t>等方式实现本地持久化。同时，</a:t>
            </a:r>
            <a:r>
              <a:rPr lang="en-US" altLang="zh-CN" dirty="0" err="1"/>
              <a:t>KimSuky</a:t>
            </a:r>
            <a:r>
              <a:rPr lang="zh-CN" altLang="en-US" dirty="0"/>
              <a:t>还具备了关闭系统防火墙、禁用</a:t>
            </a:r>
            <a:r>
              <a:rPr lang="en-US" altLang="zh-CN" dirty="0" err="1"/>
              <a:t>WindowsDefender</a:t>
            </a:r>
            <a:r>
              <a:rPr lang="zh-CN" altLang="en-US" dirty="0"/>
              <a:t>、枚举磁盘等用于对抗检测的功能，具备删除已收集的数据文件的痕迹清理功能。</a:t>
            </a:r>
          </a:p>
          <a:p>
            <a:r>
              <a:rPr lang="zh-CN" altLang="en-US" dirty="0"/>
              <a:t>当一切准备方案就绪之后，</a:t>
            </a:r>
            <a:r>
              <a:rPr lang="en-US" altLang="zh-CN" dirty="0" err="1"/>
              <a:t>KimSuky</a:t>
            </a:r>
            <a:r>
              <a:rPr lang="zh-CN" altLang="en-US" dirty="0"/>
              <a:t>的木马主要是窃取各大</a:t>
            </a:r>
            <a:r>
              <a:rPr lang="en-US" altLang="zh-CN" dirty="0"/>
              <a:t>Web</a:t>
            </a:r>
            <a:r>
              <a:rPr lang="zh-CN" altLang="en-US" dirty="0"/>
              <a:t>浏览器的凭证以及使用基于</a:t>
            </a:r>
            <a:r>
              <a:rPr lang="en-US" altLang="zh-CN" dirty="0" err="1"/>
              <a:t>Powershell</a:t>
            </a:r>
            <a:r>
              <a:rPr lang="zh-CN" altLang="en-US" dirty="0"/>
              <a:t>的键盘记录器收集用户的键盘输入。</a:t>
            </a:r>
          </a:p>
        </p:txBody>
      </p:sp>
    </p:spTree>
    <p:extLst>
      <p:ext uri="{BB962C8B-B14F-4D97-AF65-F5344CB8AC3E}">
        <p14:creationId xmlns:p14="http://schemas.microsoft.com/office/powerpoint/2010/main" val="1753988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F98DF-98F7-4DE2-B263-37CA44AC1D1D}"/>
              </a:ext>
            </a:extLst>
          </p:cNvPr>
          <p:cNvSpPr>
            <a:spLocks noGrp="1"/>
          </p:cNvSpPr>
          <p:nvPr>
            <p:ph type="title"/>
          </p:nvPr>
        </p:nvSpPr>
        <p:spPr/>
        <p:txBody>
          <a:bodyPr/>
          <a:lstStyle/>
          <a:p>
            <a:r>
              <a:rPr lang="en-US" altLang="zh-CN" dirty="0" err="1"/>
              <a:t>Kimsuky</a:t>
            </a:r>
            <a:r>
              <a:rPr lang="zh-CN" altLang="en-US" dirty="0"/>
              <a:t>文件伪装</a:t>
            </a:r>
          </a:p>
        </p:txBody>
      </p:sp>
      <p:pic>
        <p:nvPicPr>
          <p:cNvPr id="5" name="内容占位符 4">
            <a:extLst>
              <a:ext uri="{FF2B5EF4-FFF2-40B4-BE49-F238E27FC236}">
                <a16:creationId xmlns:a16="http://schemas.microsoft.com/office/drawing/2014/main" id="{63160455-2768-4B51-9350-EA7D12651389}"/>
              </a:ext>
            </a:extLst>
          </p:cNvPr>
          <p:cNvPicPr>
            <a:picLocks noGrp="1" noChangeAspect="1"/>
          </p:cNvPicPr>
          <p:nvPr>
            <p:ph idx="1"/>
          </p:nvPr>
        </p:nvPicPr>
        <p:blipFill>
          <a:blip r:embed="rId2"/>
          <a:stretch>
            <a:fillRect/>
          </a:stretch>
        </p:blipFill>
        <p:spPr>
          <a:xfrm>
            <a:off x="1141413" y="2283672"/>
            <a:ext cx="6892838" cy="3541712"/>
          </a:xfrm>
        </p:spPr>
      </p:pic>
      <p:sp>
        <p:nvSpPr>
          <p:cNvPr id="6" name="文本框 5">
            <a:extLst>
              <a:ext uri="{FF2B5EF4-FFF2-40B4-BE49-F238E27FC236}">
                <a16:creationId xmlns:a16="http://schemas.microsoft.com/office/drawing/2014/main" id="{0DA3F8AA-74E9-4874-8F1C-5030FD489C8C}"/>
              </a:ext>
            </a:extLst>
          </p:cNvPr>
          <p:cNvSpPr txBox="1"/>
          <p:nvPr/>
        </p:nvSpPr>
        <p:spPr>
          <a:xfrm>
            <a:off x="8272329" y="3085032"/>
            <a:ext cx="3187581" cy="1938992"/>
          </a:xfrm>
          <a:prstGeom prst="rect">
            <a:avLst/>
          </a:prstGeom>
          <a:noFill/>
        </p:spPr>
        <p:txBody>
          <a:bodyPr wrap="square" rtlCol="0">
            <a:spAutoFit/>
          </a:bodyPr>
          <a:lstStyle/>
          <a:p>
            <a:r>
              <a:rPr lang="en-US" altLang="zh-CN" sz="2400" dirty="0"/>
              <a:t>.</a:t>
            </a:r>
            <a:r>
              <a:rPr lang="en-US" altLang="zh-CN" sz="2400" dirty="0" err="1"/>
              <a:t>hwp</a:t>
            </a:r>
            <a:r>
              <a:rPr lang="zh-CN" altLang="en-US" sz="2400" dirty="0"/>
              <a:t>是韩国特有的文档格式，是三星开发的文档软件特有格式，类似于我们的</a:t>
            </a:r>
            <a:r>
              <a:rPr lang="en-US" altLang="zh-CN" sz="2400" dirty="0"/>
              <a:t>WPS</a:t>
            </a:r>
            <a:r>
              <a:rPr lang="zh-CN" altLang="en-US" sz="2400" dirty="0"/>
              <a:t>产生的</a:t>
            </a:r>
            <a:r>
              <a:rPr lang="en-US" altLang="zh-CN" sz="2400" dirty="0"/>
              <a:t>.</a:t>
            </a:r>
            <a:r>
              <a:rPr lang="en-US" altLang="zh-CN" sz="2400" dirty="0" err="1"/>
              <a:t>wps</a:t>
            </a:r>
            <a:r>
              <a:rPr lang="zh-CN" altLang="en-US" sz="2400" dirty="0"/>
              <a:t>文件。</a:t>
            </a:r>
          </a:p>
        </p:txBody>
      </p:sp>
    </p:spTree>
    <p:extLst>
      <p:ext uri="{BB962C8B-B14F-4D97-AF65-F5344CB8AC3E}">
        <p14:creationId xmlns:p14="http://schemas.microsoft.com/office/powerpoint/2010/main" val="3460798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C1D38-6B69-4460-A36A-362D5E974D1A}"/>
              </a:ext>
            </a:extLst>
          </p:cNvPr>
          <p:cNvSpPr>
            <a:spLocks noGrp="1"/>
          </p:cNvSpPr>
          <p:nvPr>
            <p:ph type="title"/>
          </p:nvPr>
        </p:nvSpPr>
        <p:spPr/>
        <p:txBody>
          <a:bodyPr/>
          <a:lstStyle/>
          <a:p>
            <a:r>
              <a:rPr lang="zh-CN" altLang="en-US" dirty="0"/>
              <a:t>伪装</a:t>
            </a:r>
            <a:r>
              <a:rPr lang="en-US" altLang="zh-CN" dirty="0" err="1"/>
              <a:t>eset</a:t>
            </a:r>
            <a:r>
              <a:rPr lang="zh-CN" altLang="en-US" dirty="0"/>
              <a:t>更新程序恶意程序</a:t>
            </a:r>
          </a:p>
        </p:txBody>
      </p:sp>
      <p:sp>
        <p:nvSpPr>
          <p:cNvPr id="3" name="内容占位符 2">
            <a:extLst>
              <a:ext uri="{FF2B5EF4-FFF2-40B4-BE49-F238E27FC236}">
                <a16:creationId xmlns:a16="http://schemas.microsoft.com/office/drawing/2014/main" id="{228B17D8-3AD9-4D6D-818E-BBD831ECCDF6}"/>
              </a:ext>
            </a:extLst>
          </p:cNvPr>
          <p:cNvSpPr>
            <a:spLocks noGrp="1"/>
          </p:cNvSpPr>
          <p:nvPr>
            <p:ph idx="1"/>
          </p:nvPr>
        </p:nvSpPr>
        <p:spPr/>
        <p:txBody>
          <a:bodyPr/>
          <a:lstStyle/>
          <a:p>
            <a:r>
              <a:rPr lang="en-US" altLang="zh-CN" dirty="0"/>
              <a:t>3</a:t>
            </a:r>
            <a:r>
              <a:rPr lang="zh-CN" altLang="en-US" dirty="0"/>
              <a:t>月初，疑似</a:t>
            </a:r>
            <a:r>
              <a:rPr lang="en-US" altLang="zh-CN" dirty="0" err="1"/>
              <a:t>Kimsuky</a:t>
            </a:r>
            <a:r>
              <a:rPr lang="en-US" altLang="zh-CN" dirty="0"/>
              <a:t> APT</a:t>
            </a:r>
            <a:r>
              <a:rPr lang="zh-CN" altLang="en-US" dirty="0"/>
              <a:t>组织就利用新冠疫情对韩国进行网络攻击，通过投放大量的疫情相关的诱饵文档进行攻击。</a:t>
            </a:r>
            <a:endParaRPr lang="en-US" altLang="zh-CN" dirty="0"/>
          </a:p>
          <a:p>
            <a:r>
              <a:rPr lang="zh-CN" altLang="en-US" dirty="0"/>
              <a:t>近期，疑似</a:t>
            </a:r>
            <a:r>
              <a:rPr lang="en-US" altLang="zh-CN" dirty="0" err="1"/>
              <a:t>Kimsuky</a:t>
            </a:r>
            <a:r>
              <a:rPr lang="en-US" altLang="zh-CN" dirty="0"/>
              <a:t> APT</a:t>
            </a:r>
            <a:r>
              <a:rPr lang="zh-CN" altLang="en-US" dirty="0"/>
              <a:t>组织利用假冒的</a:t>
            </a:r>
            <a:r>
              <a:rPr lang="en-US" altLang="zh-CN" dirty="0"/>
              <a:t>ESET</a:t>
            </a:r>
            <a:r>
              <a:rPr lang="zh-CN" altLang="en-US" dirty="0"/>
              <a:t>安全软件更新程序进行信息收集的恶意活动，该文件伪装成</a:t>
            </a:r>
            <a:r>
              <a:rPr lang="en-US" altLang="zh-CN" dirty="0"/>
              <a:t>ESET</a:t>
            </a:r>
            <a:r>
              <a:rPr lang="zh-CN" altLang="en-US" dirty="0"/>
              <a:t>更新程序，运行后，会有</a:t>
            </a:r>
            <a:r>
              <a:rPr lang="en-US" altLang="zh-CN" dirty="0"/>
              <a:t>ESET</a:t>
            </a:r>
            <a:r>
              <a:rPr lang="zh-CN" altLang="en-US" dirty="0"/>
              <a:t>软件更新成功的窗口提示，诱导用户认为是其正常程序。</a:t>
            </a:r>
          </a:p>
        </p:txBody>
      </p:sp>
      <p:pic>
        <p:nvPicPr>
          <p:cNvPr id="5" name="图片 4">
            <a:extLst>
              <a:ext uri="{FF2B5EF4-FFF2-40B4-BE49-F238E27FC236}">
                <a16:creationId xmlns:a16="http://schemas.microsoft.com/office/drawing/2014/main" id="{6C3EEABD-D206-4046-8B79-FCA4B5F51D59}"/>
              </a:ext>
            </a:extLst>
          </p:cNvPr>
          <p:cNvPicPr>
            <a:picLocks noChangeAspect="1"/>
          </p:cNvPicPr>
          <p:nvPr/>
        </p:nvPicPr>
        <p:blipFill rotWithShape="1">
          <a:blip r:embed="rId2"/>
          <a:srcRect l="20272" t="1" b="10016"/>
          <a:stretch/>
        </p:blipFill>
        <p:spPr>
          <a:xfrm>
            <a:off x="1452785" y="4794634"/>
            <a:ext cx="1491190" cy="1350845"/>
          </a:xfrm>
          <a:prstGeom prst="rect">
            <a:avLst/>
          </a:prstGeom>
        </p:spPr>
      </p:pic>
      <p:sp>
        <p:nvSpPr>
          <p:cNvPr id="6" name="文本框 5">
            <a:extLst>
              <a:ext uri="{FF2B5EF4-FFF2-40B4-BE49-F238E27FC236}">
                <a16:creationId xmlns:a16="http://schemas.microsoft.com/office/drawing/2014/main" id="{FC741AAA-A229-47EC-9D27-E5A3AFCBA07F}"/>
              </a:ext>
            </a:extLst>
          </p:cNvPr>
          <p:cNvSpPr txBox="1"/>
          <p:nvPr/>
        </p:nvSpPr>
        <p:spPr>
          <a:xfrm>
            <a:off x="3183118" y="4846352"/>
            <a:ext cx="7625150" cy="1200329"/>
          </a:xfrm>
          <a:prstGeom prst="rect">
            <a:avLst/>
          </a:prstGeom>
          <a:noFill/>
        </p:spPr>
        <p:txBody>
          <a:bodyPr wrap="square" rtlCol="0">
            <a:spAutoFit/>
          </a:bodyPr>
          <a:lstStyle/>
          <a:p>
            <a:r>
              <a:rPr lang="en-US" altLang="zh-CN" sz="2400" dirty="0">
                <a:latin typeface="Microsoft YaHei UI" panose="020B0503020204020204" pitchFamily="34" charset="-122"/>
                <a:ea typeface="Microsoft YaHei UI" panose="020B0503020204020204" pitchFamily="34" charset="-122"/>
              </a:rPr>
              <a:t>ESET</a:t>
            </a:r>
            <a:r>
              <a:rPr lang="zh-CN" altLang="en-US" sz="2400" dirty="0">
                <a:latin typeface="Microsoft YaHei UI" panose="020B0503020204020204" pitchFamily="34" charset="-122"/>
                <a:ea typeface="Microsoft YaHei UI" panose="020B0503020204020204" pitchFamily="34" charset="-122"/>
              </a:rPr>
              <a:t>是总部位于斯洛伐克布拉迪斯拉发的一家世界知名的电脑安全软件公司，创立于</a:t>
            </a:r>
            <a:r>
              <a:rPr lang="en-US" altLang="zh-CN" sz="2400" dirty="0">
                <a:latin typeface="Microsoft YaHei UI" panose="020B0503020204020204" pitchFamily="34" charset="-122"/>
                <a:ea typeface="Microsoft YaHei UI" panose="020B0503020204020204" pitchFamily="34" charset="-122"/>
              </a:rPr>
              <a:t>1992</a:t>
            </a:r>
            <a:r>
              <a:rPr lang="zh-CN" altLang="en-US" sz="2400" dirty="0">
                <a:latin typeface="Microsoft YaHei UI" panose="020B0503020204020204" pitchFamily="34" charset="-122"/>
                <a:ea typeface="Microsoft YaHei UI" panose="020B0503020204020204" pitchFamily="34" charset="-122"/>
              </a:rPr>
              <a:t>年，由两家私有公司合并而成，最知名的产品为</a:t>
            </a:r>
            <a:r>
              <a:rPr lang="en-US" altLang="zh-CN" sz="2400" dirty="0">
                <a:latin typeface="Microsoft YaHei UI" panose="020B0503020204020204" pitchFamily="34" charset="-122"/>
                <a:ea typeface="Microsoft YaHei UI" panose="020B0503020204020204" pitchFamily="34" charset="-122"/>
              </a:rPr>
              <a:t>NOD32</a:t>
            </a:r>
            <a:r>
              <a:rPr lang="zh-CN" altLang="en-US" sz="2400" dirty="0">
                <a:latin typeface="Microsoft YaHei UI" panose="020B0503020204020204" pitchFamily="34" charset="-122"/>
                <a:ea typeface="Microsoft YaHei UI" panose="020B0503020204020204" pitchFamily="34" charset="-122"/>
              </a:rPr>
              <a:t>防毒软件。</a:t>
            </a:r>
          </a:p>
        </p:txBody>
      </p:sp>
    </p:spTree>
    <p:extLst>
      <p:ext uri="{BB962C8B-B14F-4D97-AF65-F5344CB8AC3E}">
        <p14:creationId xmlns:p14="http://schemas.microsoft.com/office/powerpoint/2010/main" val="320717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100AF-CECD-40A9-88F3-918211DB82E1}"/>
              </a:ext>
            </a:extLst>
          </p:cNvPr>
          <p:cNvSpPr>
            <a:spLocks noGrp="1"/>
          </p:cNvSpPr>
          <p:nvPr>
            <p:ph type="title"/>
          </p:nvPr>
        </p:nvSpPr>
        <p:spPr/>
        <p:txBody>
          <a:bodyPr/>
          <a:lstStyle/>
          <a:p>
            <a:r>
              <a:rPr lang="zh-CN" altLang="en-US" dirty="0"/>
              <a:t>计算机病毒概述</a:t>
            </a:r>
          </a:p>
        </p:txBody>
      </p:sp>
      <p:sp>
        <p:nvSpPr>
          <p:cNvPr id="3" name="内容占位符 2">
            <a:extLst>
              <a:ext uri="{FF2B5EF4-FFF2-40B4-BE49-F238E27FC236}">
                <a16:creationId xmlns:a16="http://schemas.microsoft.com/office/drawing/2014/main" id="{F4DDCC21-E58D-457A-AFAA-72C95AB5D233}"/>
              </a:ext>
            </a:extLst>
          </p:cNvPr>
          <p:cNvSpPr>
            <a:spLocks noGrp="1"/>
          </p:cNvSpPr>
          <p:nvPr>
            <p:ph idx="1"/>
          </p:nvPr>
        </p:nvSpPr>
        <p:spPr/>
        <p:txBody>
          <a:bodyPr/>
          <a:lstStyle/>
          <a:p>
            <a:r>
              <a:rPr lang="zh-CN" altLang="en-US" dirty="0"/>
              <a:t>计算机病毒（</a:t>
            </a:r>
            <a:r>
              <a:rPr lang="en-US" altLang="zh-CN" dirty="0"/>
              <a:t>Computer Virus</a:t>
            </a:r>
            <a:r>
              <a:rPr lang="zh-CN" altLang="en-US" dirty="0"/>
              <a:t>）是编制者在计算机程序中插入的破坏计算机功能或者数据的代码，能影响计算机使用，能自我复制的一组计算机指令或者程序代码。</a:t>
            </a:r>
          </a:p>
          <a:p>
            <a:r>
              <a:rPr lang="zh-CN" altLang="en-US" dirty="0"/>
              <a:t>计算机病毒具有传播性、隐蔽性、感染性、潜伏性、可激发性、表现性或破坏性。</a:t>
            </a:r>
            <a:endParaRPr lang="en-US" altLang="zh-CN" dirty="0"/>
          </a:p>
          <a:p>
            <a:r>
              <a:rPr lang="zh-CN" altLang="en-US" dirty="0"/>
              <a:t>计算机病毒的生命周期：开发期→传染期→潜伏期→发作期→发现期→消化期→消亡期。</a:t>
            </a:r>
          </a:p>
          <a:p>
            <a:endParaRPr lang="zh-CN" altLang="en-US" dirty="0"/>
          </a:p>
        </p:txBody>
      </p:sp>
    </p:spTree>
    <p:extLst>
      <p:ext uri="{BB962C8B-B14F-4D97-AF65-F5344CB8AC3E}">
        <p14:creationId xmlns:p14="http://schemas.microsoft.com/office/powerpoint/2010/main" val="4071516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9F86A-CCF4-4872-846B-3A94A76E7CAE}"/>
              </a:ext>
            </a:extLst>
          </p:cNvPr>
          <p:cNvSpPr>
            <a:spLocks noGrp="1"/>
          </p:cNvSpPr>
          <p:nvPr>
            <p:ph type="title"/>
          </p:nvPr>
        </p:nvSpPr>
        <p:spPr/>
        <p:txBody>
          <a:bodyPr/>
          <a:lstStyle/>
          <a:p>
            <a:r>
              <a:rPr lang="zh-CN" altLang="en-US" dirty="0"/>
              <a:t>样本行为</a:t>
            </a:r>
          </a:p>
        </p:txBody>
      </p:sp>
      <p:sp>
        <p:nvSpPr>
          <p:cNvPr id="3" name="内容占位符 2">
            <a:extLst>
              <a:ext uri="{FF2B5EF4-FFF2-40B4-BE49-F238E27FC236}">
                <a16:creationId xmlns:a16="http://schemas.microsoft.com/office/drawing/2014/main" id="{8C5E1356-F651-46BD-8159-6B692051DBD7}"/>
              </a:ext>
            </a:extLst>
          </p:cNvPr>
          <p:cNvSpPr>
            <a:spLocks noGrp="1"/>
          </p:cNvSpPr>
          <p:nvPr>
            <p:ph idx="1"/>
          </p:nvPr>
        </p:nvSpPr>
        <p:spPr>
          <a:xfrm>
            <a:off x="1141412" y="2249487"/>
            <a:ext cx="9446827" cy="3541714"/>
          </a:xfrm>
        </p:spPr>
        <p:txBody>
          <a:bodyPr>
            <a:normAutofit/>
          </a:bodyPr>
          <a:lstStyle/>
          <a:p>
            <a:r>
              <a:rPr lang="zh-CN" altLang="en-US" dirty="0"/>
              <a:t>样本</a:t>
            </a:r>
            <a:r>
              <a:rPr lang="en-US" altLang="zh-CN" dirty="0"/>
              <a:t>hash</a:t>
            </a:r>
            <a:r>
              <a:rPr lang="zh-CN" altLang="en-US" dirty="0"/>
              <a:t>：</a:t>
            </a:r>
            <a:r>
              <a:rPr lang="en-US" altLang="zh-CN" dirty="0"/>
              <a:t>ae986dd436082fb9a7fec397c8b6e717</a:t>
            </a:r>
          </a:p>
          <a:p>
            <a:r>
              <a:rPr lang="en-US" altLang="zh-CN" dirty="0"/>
              <a:t>https://app.any.run/tasks/c5066e3d-974b-499a-971f-954dbf2d5c5d/</a:t>
            </a:r>
          </a:p>
          <a:p>
            <a:r>
              <a:rPr lang="zh-CN" altLang="en-US" dirty="0"/>
              <a:t>使用火绒剑（相同工具还有</a:t>
            </a:r>
            <a:r>
              <a:rPr lang="en-US" altLang="zh-CN" dirty="0" err="1"/>
              <a:t>systracer</a:t>
            </a:r>
            <a:r>
              <a:rPr lang="zh-CN" altLang="en-US" dirty="0"/>
              <a:t>，</a:t>
            </a:r>
            <a:r>
              <a:rPr lang="en-US" altLang="zh-CN" dirty="0" err="1"/>
              <a:t>Procmon</a:t>
            </a:r>
            <a:r>
              <a:rPr lang="zh-CN" altLang="en-US" dirty="0"/>
              <a:t>，</a:t>
            </a:r>
            <a:r>
              <a:rPr lang="en-US" altLang="zh-CN" dirty="0" err="1"/>
              <a:t>Sysmon</a:t>
            </a:r>
            <a:r>
              <a:rPr lang="zh-CN" altLang="en-US" dirty="0"/>
              <a:t>等）分析样本行为。</a:t>
            </a:r>
            <a:endParaRPr lang="en-US" altLang="zh-CN" dirty="0"/>
          </a:p>
          <a:p>
            <a:r>
              <a:rPr lang="zh-CN" altLang="en-US" dirty="0"/>
              <a:t>火绒剑是一款运行在</a:t>
            </a:r>
            <a:r>
              <a:rPr lang="en-US" altLang="zh-CN" dirty="0"/>
              <a:t>Windows</a:t>
            </a:r>
            <a:r>
              <a:rPr lang="zh-CN" altLang="en-US" dirty="0"/>
              <a:t>平台的安全分析工具，属于</a:t>
            </a:r>
            <a:r>
              <a:rPr lang="en-US" altLang="zh-CN" dirty="0"/>
              <a:t>ARK</a:t>
            </a:r>
            <a:r>
              <a:rPr lang="zh-CN" altLang="en-US" dirty="0"/>
              <a:t>工具（即反内核工具）。</a:t>
            </a:r>
          </a:p>
        </p:txBody>
      </p:sp>
    </p:spTree>
    <p:extLst>
      <p:ext uri="{BB962C8B-B14F-4D97-AF65-F5344CB8AC3E}">
        <p14:creationId xmlns:p14="http://schemas.microsoft.com/office/powerpoint/2010/main" val="839430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DC448B-1FD9-416C-ABEE-572EA45C541A}"/>
              </a:ext>
            </a:extLst>
          </p:cNvPr>
          <p:cNvSpPr>
            <a:spLocks noGrp="1"/>
          </p:cNvSpPr>
          <p:nvPr>
            <p:ph type="title"/>
          </p:nvPr>
        </p:nvSpPr>
        <p:spPr/>
        <p:txBody>
          <a:bodyPr/>
          <a:lstStyle/>
          <a:p>
            <a:r>
              <a:rPr lang="zh-CN" altLang="en-US" dirty="0"/>
              <a:t>样本行为</a:t>
            </a:r>
          </a:p>
        </p:txBody>
      </p:sp>
      <p:sp>
        <p:nvSpPr>
          <p:cNvPr id="3" name="内容占位符 2">
            <a:extLst>
              <a:ext uri="{FF2B5EF4-FFF2-40B4-BE49-F238E27FC236}">
                <a16:creationId xmlns:a16="http://schemas.microsoft.com/office/drawing/2014/main" id="{6457F458-0889-4E95-8CA7-CAE921DE5435}"/>
              </a:ext>
            </a:extLst>
          </p:cNvPr>
          <p:cNvSpPr>
            <a:spLocks noGrp="1"/>
          </p:cNvSpPr>
          <p:nvPr>
            <p:ph idx="1"/>
          </p:nvPr>
        </p:nvSpPr>
        <p:spPr>
          <a:xfrm>
            <a:off x="0" y="2357928"/>
            <a:ext cx="3429001" cy="4294188"/>
          </a:xfrm>
        </p:spPr>
        <p:txBody>
          <a:bodyPr>
            <a:normAutofit/>
          </a:bodyPr>
          <a:lstStyle/>
          <a:p>
            <a:r>
              <a:rPr lang="zh-CN" altLang="en-US" dirty="0"/>
              <a:t>开启监测后双击运行样本即可开启对相应样本的监视。</a:t>
            </a:r>
            <a:endParaRPr lang="en-US" altLang="zh-CN" dirty="0"/>
          </a:p>
          <a:p>
            <a:r>
              <a:rPr lang="zh-CN" altLang="en-US" dirty="0"/>
              <a:t>样本运行后，会将自身复制到</a:t>
            </a:r>
            <a:r>
              <a:rPr lang="en-US" altLang="zh-CN" dirty="0"/>
              <a:t>%</a:t>
            </a:r>
            <a:r>
              <a:rPr lang="en-US" altLang="zh-CN" dirty="0" err="1"/>
              <a:t>appdata</a:t>
            </a:r>
            <a:r>
              <a:rPr lang="en-US" altLang="zh-CN" dirty="0"/>
              <a:t>%</a:t>
            </a:r>
            <a:r>
              <a:rPr lang="zh-CN" altLang="en-US" dirty="0"/>
              <a:t>目录下并重命名为</a:t>
            </a:r>
            <a:r>
              <a:rPr lang="en-US" altLang="zh-CN" dirty="0"/>
              <a:t>:eset_updata.exe</a:t>
            </a:r>
            <a:endParaRPr lang="zh-CN" altLang="en-US" dirty="0"/>
          </a:p>
        </p:txBody>
      </p:sp>
      <p:pic>
        <p:nvPicPr>
          <p:cNvPr id="4" name="图片 3">
            <a:extLst>
              <a:ext uri="{FF2B5EF4-FFF2-40B4-BE49-F238E27FC236}">
                <a16:creationId xmlns:a16="http://schemas.microsoft.com/office/drawing/2014/main" id="{5CB8570C-1015-4FEE-A5D8-CDC976FFFEBE}"/>
              </a:ext>
            </a:extLst>
          </p:cNvPr>
          <p:cNvPicPr>
            <a:picLocks noChangeAspect="1"/>
          </p:cNvPicPr>
          <p:nvPr/>
        </p:nvPicPr>
        <p:blipFill rotWithShape="1">
          <a:blip r:embed="rId2"/>
          <a:srcRect r="64671"/>
          <a:stretch/>
        </p:blipFill>
        <p:spPr>
          <a:xfrm>
            <a:off x="3286688" y="264754"/>
            <a:ext cx="4307347" cy="6470387"/>
          </a:xfrm>
          <a:prstGeom prst="rect">
            <a:avLst/>
          </a:prstGeom>
        </p:spPr>
      </p:pic>
      <p:pic>
        <p:nvPicPr>
          <p:cNvPr id="6" name="图片 5">
            <a:extLst>
              <a:ext uri="{FF2B5EF4-FFF2-40B4-BE49-F238E27FC236}">
                <a16:creationId xmlns:a16="http://schemas.microsoft.com/office/drawing/2014/main" id="{DE6BBFAE-50B8-4AB3-B28A-076AAC91A866}"/>
              </a:ext>
            </a:extLst>
          </p:cNvPr>
          <p:cNvPicPr>
            <a:picLocks noChangeAspect="1"/>
          </p:cNvPicPr>
          <p:nvPr/>
        </p:nvPicPr>
        <p:blipFill>
          <a:blip r:embed="rId3"/>
          <a:stretch>
            <a:fillRect/>
          </a:stretch>
        </p:blipFill>
        <p:spPr>
          <a:xfrm>
            <a:off x="7594035" y="1357803"/>
            <a:ext cx="4505325" cy="2000250"/>
          </a:xfrm>
          <a:prstGeom prst="rect">
            <a:avLst/>
          </a:prstGeom>
        </p:spPr>
      </p:pic>
      <p:pic>
        <p:nvPicPr>
          <p:cNvPr id="9" name="图片 8">
            <a:extLst>
              <a:ext uri="{FF2B5EF4-FFF2-40B4-BE49-F238E27FC236}">
                <a16:creationId xmlns:a16="http://schemas.microsoft.com/office/drawing/2014/main" id="{DF54370F-D9CB-4BBF-81C2-85121C298EC1}"/>
              </a:ext>
            </a:extLst>
          </p:cNvPr>
          <p:cNvPicPr>
            <a:picLocks noChangeAspect="1"/>
          </p:cNvPicPr>
          <p:nvPr/>
        </p:nvPicPr>
        <p:blipFill>
          <a:blip r:embed="rId4"/>
          <a:stretch>
            <a:fillRect/>
          </a:stretch>
        </p:blipFill>
        <p:spPr>
          <a:xfrm>
            <a:off x="7674997" y="3499948"/>
            <a:ext cx="4343400" cy="2371725"/>
          </a:xfrm>
          <a:prstGeom prst="rect">
            <a:avLst/>
          </a:prstGeom>
        </p:spPr>
      </p:pic>
    </p:spTree>
    <p:extLst>
      <p:ext uri="{BB962C8B-B14F-4D97-AF65-F5344CB8AC3E}">
        <p14:creationId xmlns:p14="http://schemas.microsoft.com/office/powerpoint/2010/main" val="19279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FD38E-DE1D-42EC-B937-AD6B1492466D}"/>
              </a:ext>
            </a:extLst>
          </p:cNvPr>
          <p:cNvSpPr>
            <a:spLocks noGrp="1"/>
          </p:cNvSpPr>
          <p:nvPr>
            <p:ph type="title"/>
          </p:nvPr>
        </p:nvSpPr>
        <p:spPr/>
        <p:txBody>
          <a:bodyPr/>
          <a:lstStyle/>
          <a:p>
            <a:r>
              <a:rPr lang="zh-CN" altLang="en-US" dirty="0"/>
              <a:t>样本行为</a:t>
            </a:r>
          </a:p>
        </p:txBody>
      </p:sp>
      <p:sp>
        <p:nvSpPr>
          <p:cNvPr id="3" name="内容占位符 2">
            <a:extLst>
              <a:ext uri="{FF2B5EF4-FFF2-40B4-BE49-F238E27FC236}">
                <a16:creationId xmlns:a16="http://schemas.microsoft.com/office/drawing/2014/main" id="{8CAB7DBA-F47B-4003-8C69-BDA3ADB8DA99}"/>
              </a:ext>
            </a:extLst>
          </p:cNvPr>
          <p:cNvSpPr>
            <a:spLocks noGrp="1"/>
          </p:cNvSpPr>
          <p:nvPr>
            <p:ph idx="1"/>
          </p:nvPr>
        </p:nvSpPr>
        <p:spPr>
          <a:xfrm>
            <a:off x="1141412" y="2249487"/>
            <a:ext cx="9905999" cy="993768"/>
          </a:xfrm>
        </p:spPr>
        <p:txBody>
          <a:bodyPr/>
          <a:lstStyle/>
          <a:p>
            <a:r>
              <a:rPr lang="zh-CN" altLang="en-US" dirty="0"/>
              <a:t>该程序的这里火绒剑标记为了蓝色，这里完成了程序的释放、自拷贝、开机自启动这些操作</a:t>
            </a:r>
          </a:p>
        </p:txBody>
      </p:sp>
      <p:pic>
        <p:nvPicPr>
          <p:cNvPr id="4" name="图片 3">
            <a:extLst>
              <a:ext uri="{FF2B5EF4-FFF2-40B4-BE49-F238E27FC236}">
                <a16:creationId xmlns:a16="http://schemas.microsoft.com/office/drawing/2014/main" id="{7C49AA6C-36F1-4D3D-A5D5-7CD25EBDFE48}"/>
              </a:ext>
            </a:extLst>
          </p:cNvPr>
          <p:cNvPicPr>
            <a:picLocks noChangeAspect="1"/>
          </p:cNvPicPr>
          <p:nvPr/>
        </p:nvPicPr>
        <p:blipFill>
          <a:blip r:embed="rId2"/>
          <a:stretch>
            <a:fillRect/>
          </a:stretch>
        </p:blipFill>
        <p:spPr>
          <a:xfrm>
            <a:off x="0" y="3243255"/>
            <a:ext cx="12192000" cy="1191886"/>
          </a:xfrm>
          <a:prstGeom prst="rect">
            <a:avLst/>
          </a:prstGeom>
        </p:spPr>
      </p:pic>
      <p:pic>
        <p:nvPicPr>
          <p:cNvPr id="5" name="图片 4">
            <a:extLst>
              <a:ext uri="{FF2B5EF4-FFF2-40B4-BE49-F238E27FC236}">
                <a16:creationId xmlns:a16="http://schemas.microsoft.com/office/drawing/2014/main" id="{853B40FF-E7BC-4EB8-8A67-094A9D0B091A}"/>
              </a:ext>
            </a:extLst>
          </p:cNvPr>
          <p:cNvPicPr>
            <a:picLocks noChangeAspect="1"/>
          </p:cNvPicPr>
          <p:nvPr/>
        </p:nvPicPr>
        <p:blipFill>
          <a:blip r:embed="rId3"/>
          <a:stretch>
            <a:fillRect/>
          </a:stretch>
        </p:blipFill>
        <p:spPr>
          <a:xfrm>
            <a:off x="-1589" y="5077105"/>
            <a:ext cx="12192000" cy="1025321"/>
          </a:xfrm>
          <a:prstGeom prst="rect">
            <a:avLst/>
          </a:prstGeom>
        </p:spPr>
      </p:pic>
      <p:sp>
        <p:nvSpPr>
          <p:cNvPr id="6" name="内容占位符 2">
            <a:extLst>
              <a:ext uri="{FF2B5EF4-FFF2-40B4-BE49-F238E27FC236}">
                <a16:creationId xmlns:a16="http://schemas.microsoft.com/office/drawing/2014/main" id="{4D688770-4402-4E99-92FA-2228589E0EE1}"/>
              </a:ext>
            </a:extLst>
          </p:cNvPr>
          <p:cNvSpPr txBox="1">
            <a:spLocks/>
          </p:cNvSpPr>
          <p:nvPr/>
        </p:nvSpPr>
        <p:spPr>
          <a:xfrm>
            <a:off x="1141411" y="4477031"/>
            <a:ext cx="9905999" cy="5137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zh-CN" altLang="en-US" dirty="0"/>
              <a:t>相关网络请求如下</a:t>
            </a:r>
          </a:p>
        </p:txBody>
      </p:sp>
    </p:spTree>
    <p:extLst>
      <p:ext uri="{BB962C8B-B14F-4D97-AF65-F5344CB8AC3E}">
        <p14:creationId xmlns:p14="http://schemas.microsoft.com/office/powerpoint/2010/main" val="2260906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40C6F-2745-401E-9C49-2D5807D0F0D5}"/>
              </a:ext>
            </a:extLst>
          </p:cNvPr>
          <p:cNvSpPr>
            <a:spLocks noGrp="1"/>
          </p:cNvSpPr>
          <p:nvPr>
            <p:ph type="title"/>
          </p:nvPr>
        </p:nvSpPr>
        <p:spPr/>
        <p:txBody>
          <a:bodyPr/>
          <a:lstStyle/>
          <a:p>
            <a:r>
              <a:rPr lang="zh-CN" altLang="en-US" dirty="0"/>
              <a:t>样本行为</a:t>
            </a:r>
          </a:p>
        </p:txBody>
      </p:sp>
      <p:sp>
        <p:nvSpPr>
          <p:cNvPr id="3" name="内容占位符 2">
            <a:extLst>
              <a:ext uri="{FF2B5EF4-FFF2-40B4-BE49-F238E27FC236}">
                <a16:creationId xmlns:a16="http://schemas.microsoft.com/office/drawing/2014/main" id="{B5ACE528-FB7C-48FE-BBC6-2EFC26C3703F}"/>
              </a:ext>
            </a:extLst>
          </p:cNvPr>
          <p:cNvSpPr>
            <a:spLocks noGrp="1"/>
          </p:cNvSpPr>
          <p:nvPr>
            <p:ph idx="1"/>
          </p:nvPr>
        </p:nvSpPr>
        <p:spPr>
          <a:xfrm>
            <a:off x="1141412" y="1692274"/>
            <a:ext cx="9206547" cy="4761866"/>
          </a:xfrm>
        </p:spPr>
        <p:txBody>
          <a:bodyPr>
            <a:normAutofit lnSpcReduction="10000"/>
          </a:bodyPr>
          <a:lstStyle/>
          <a:p>
            <a:r>
              <a:rPr lang="zh-CN" altLang="en-US" dirty="0"/>
              <a:t>可以看到该样本与</a:t>
            </a:r>
            <a:r>
              <a:rPr lang="en-US" altLang="zh-CN" dirty="0"/>
              <a:t>general-second.org-help.com/dl_ex1.png?m=701CE78EC02D&amp;NOTE=Ni4xIDogOS45fDV8djEuMAo=</a:t>
            </a:r>
            <a:r>
              <a:rPr lang="zh-CN" altLang="en-US" dirty="0"/>
              <a:t>进行了一系列交互</a:t>
            </a:r>
            <a:endParaRPr lang="en-US" altLang="zh-CN" dirty="0"/>
          </a:p>
          <a:p>
            <a:r>
              <a:rPr lang="zh-CN" altLang="en-US" dirty="0"/>
              <a:t>通过奇安信的威胁情报平台（</a:t>
            </a:r>
            <a:r>
              <a:rPr lang="en-US" altLang="zh-CN" dirty="0"/>
              <a:t>https://ti.qianxin.com</a:t>
            </a:r>
            <a:r>
              <a:rPr lang="zh-CN" altLang="en-US" dirty="0"/>
              <a:t>）查询可以看到关于该域名的相关信息。</a:t>
            </a:r>
            <a:endParaRPr lang="en-US" altLang="zh-CN" dirty="0"/>
          </a:p>
          <a:p>
            <a:r>
              <a:rPr lang="zh-CN" altLang="en-US" dirty="0"/>
              <a:t>查询信息得出，这是</a:t>
            </a:r>
            <a:r>
              <a:rPr lang="en-US" altLang="zh-CN" dirty="0" err="1"/>
              <a:t>KimSuky</a:t>
            </a:r>
            <a:r>
              <a:rPr lang="zh-CN" altLang="en-US" dirty="0"/>
              <a:t>组织在近几年发动的，通过鱼叉邮件投递</a:t>
            </a:r>
            <a:r>
              <a:rPr lang="en-US" altLang="zh-CN" dirty="0" err="1"/>
              <a:t>hwp</a:t>
            </a:r>
            <a:r>
              <a:rPr lang="zh-CN" altLang="en-US" dirty="0"/>
              <a:t>文档恶意感染韩国政府与大学的攻击事件，相关文档可见韩国方面的文档。</a:t>
            </a:r>
            <a:endParaRPr lang="en-US" altLang="zh-CN" dirty="0"/>
          </a:p>
          <a:p>
            <a:r>
              <a:rPr lang="en-US" altLang="zh-CN" dirty="0"/>
              <a:t>http://blog.alyac.co.kr/2004</a:t>
            </a:r>
          </a:p>
          <a:p>
            <a:r>
              <a:rPr lang="en-US" altLang="zh-CN" dirty="0"/>
              <a:t>https://blog.alyac.co.kr/3033</a:t>
            </a:r>
            <a:endParaRPr lang="zh-CN" altLang="en-US" dirty="0"/>
          </a:p>
        </p:txBody>
      </p:sp>
    </p:spTree>
    <p:extLst>
      <p:ext uri="{BB962C8B-B14F-4D97-AF65-F5344CB8AC3E}">
        <p14:creationId xmlns:p14="http://schemas.microsoft.com/office/powerpoint/2010/main" val="9504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6261E-066B-41B0-8D7B-78766D45E2AC}"/>
              </a:ext>
            </a:extLst>
          </p:cNvPr>
          <p:cNvSpPr>
            <a:spLocks noGrp="1"/>
          </p:cNvSpPr>
          <p:nvPr>
            <p:ph type="title"/>
          </p:nvPr>
        </p:nvSpPr>
        <p:spPr/>
        <p:txBody>
          <a:bodyPr/>
          <a:lstStyle/>
          <a:p>
            <a:r>
              <a:rPr lang="zh-CN" altLang="en-US" dirty="0"/>
              <a:t>行为总结</a:t>
            </a:r>
          </a:p>
        </p:txBody>
      </p:sp>
      <p:sp>
        <p:nvSpPr>
          <p:cNvPr id="3" name="内容占位符 2">
            <a:extLst>
              <a:ext uri="{FF2B5EF4-FFF2-40B4-BE49-F238E27FC236}">
                <a16:creationId xmlns:a16="http://schemas.microsoft.com/office/drawing/2014/main" id="{E7707CB2-D8B6-41A0-8C19-B294E68389FE}"/>
              </a:ext>
            </a:extLst>
          </p:cNvPr>
          <p:cNvSpPr>
            <a:spLocks noGrp="1"/>
          </p:cNvSpPr>
          <p:nvPr>
            <p:ph idx="1"/>
          </p:nvPr>
        </p:nvSpPr>
        <p:spPr>
          <a:xfrm>
            <a:off x="684212" y="1609535"/>
            <a:ext cx="11139488" cy="3541714"/>
          </a:xfrm>
        </p:spPr>
        <p:txBody>
          <a:bodyPr/>
          <a:lstStyle/>
          <a:p>
            <a:r>
              <a:rPr lang="en-US" altLang="zh-CN" dirty="0"/>
              <a:t>1</a:t>
            </a:r>
            <a:r>
              <a:rPr lang="zh-CN" altLang="en-US" dirty="0"/>
              <a:t>、 样本在</a:t>
            </a:r>
            <a:r>
              <a:rPr lang="en-US" altLang="zh-CN" dirty="0"/>
              <a:t>C:\Users\</a:t>
            </a:r>
            <a:r>
              <a:rPr lang="zh-CN" altLang="en-US" dirty="0"/>
              <a:t>用户</a:t>
            </a:r>
            <a:r>
              <a:rPr lang="en-US" altLang="zh-CN" dirty="0"/>
              <a:t>\</a:t>
            </a:r>
            <a:r>
              <a:rPr lang="en-US" altLang="zh-CN" dirty="0" err="1"/>
              <a:t>AppData</a:t>
            </a:r>
            <a:r>
              <a:rPr lang="en-US" altLang="zh-CN" dirty="0"/>
              <a:t>\Roaming\ </a:t>
            </a:r>
            <a:r>
              <a:rPr lang="zh-CN" altLang="en-US" dirty="0"/>
              <a:t>执行释放自拷贝 自启动的行为</a:t>
            </a:r>
            <a:endParaRPr lang="en-US" altLang="zh-CN" dirty="0"/>
          </a:p>
          <a:p>
            <a:r>
              <a:rPr lang="en-US" altLang="zh-CN" dirty="0"/>
              <a:t>2</a:t>
            </a:r>
            <a:r>
              <a:rPr lang="zh-CN" altLang="en-US" dirty="0"/>
              <a:t>、 样本会与恶意域名</a:t>
            </a:r>
            <a:r>
              <a:rPr lang="en-US" altLang="zh-CN" dirty="0"/>
              <a:t>general-second.org-help.com</a:t>
            </a:r>
            <a:r>
              <a:rPr lang="zh-CN" altLang="en-US" dirty="0"/>
              <a:t>进行交互</a:t>
            </a:r>
          </a:p>
        </p:txBody>
      </p:sp>
      <p:pic>
        <p:nvPicPr>
          <p:cNvPr id="4" name="图片 3">
            <a:extLst>
              <a:ext uri="{FF2B5EF4-FFF2-40B4-BE49-F238E27FC236}">
                <a16:creationId xmlns:a16="http://schemas.microsoft.com/office/drawing/2014/main" id="{8F468D9F-A433-4E49-AE4A-D3DC726FA7C5}"/>
              </a:ext>
            </a:extLst>
          </p:cNvPr>
          <p:cNvPicPr>
            <a:picLocks noChangeAspect="1"/>
          </p:cNvPicPr>
          <p:nvPr/>
        </p:nvPicPr>
        <p:blipFill>
          <a:blip r:embed="rId2"/>
          <a:stretch>
            <a:fillRect/>
          </a:stretch>
        </p:blipFill>
        <p:spPr>
          <a:xfrm>
            <a:off x="0" y="2676334"/>
            <a:ext cx="12192000" cy="4181666"/>
          </a:xfrm>
          <a:prstGeom prst="rect">
            <a:avLst/>
          </a:prstGeom>
        </p:spPr>
      </p:pic>
    </p:spTree>
    <p:extLst>
      <p:ext uri="{BB962C8B-B14F-4D97-AF65-F5344CB8AC3E}">
        <p14:creationId xmlns:p14="http://schemas.microsoft.com/office/powerpoint/2010/main" val="861181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3F7CC-09F0-4FF3-8A0F-B3E208B0E76D}"/>
              </a:ext>
            </a:extLst>
          </p:cNvPr>
          <p:cNvSpPr>
            <a:spLocks noGrp="1"/>
          </p:cNvSpPr>
          <p:nvPr>
            <p:ph type="title"/>
          </p:nvPr>
        </p:nvSpPr>
        <p:spPr/>
        <p:txBody>
          <a:bodyPr/>
          <a:lstStyle/>
          <a:p>
            <a:r>
              <a:rPr lang="en-US" altLang="zh-CN" dirty="0"/>
              <a:t>PE</a:t>
            </a:r>
            <a:r>
              <a:rPr lang="zh-CN" altLang="en-US" dirty="0"/>
              <a:t>结构与</a:t>
            </a:r>
            <a:r>
              <a:rPr lang="en-US" altLang="zh-CN" dirty="0"/>
              <a:t>IDA</a:t>
            </a:r>
            <a:r>
              <a:rPr lang="zh-CN" altLang="en-US" dirty="0"/>
              <a:t>分析</a:t>
            </a:r>
          </a:p>
        </p:txBody>
      </p:sp>
      <p:sp>
        <p:nvSpPr>
          <p:cNvPr id="3" name="内容占位符 2">
            <a:extLst>
              <a:ext uri="{FF2B5EF4-FFF2-40B4-BE49-F238E27FC236}">
                <a16:creationId xmlns:a16="http://schemas.microsoft.com/office/drawing/2014/main" id="{940DFA0A-1494-4E36-BE17-A2DA37B1930C}"/>
              </a:ext>
            </a:extLst>
          </p:cNvPr>
          <p:cNvSpPr>
            <a:spLocks noGrp="1"/>
          </p:cNvSpPr>
          <p:nvPr>
            <p:ph idx="1"/>
          </p:nvPr>
        </p:nvSpPr>
        <p:spPr>
          <a:xfrm>
            <a:off x="1141412" y="2249487"/>
            <a:ext cx="5840413" cy="3541714"/>
          </a:xfrm>
        </p:spPr>
        <p:txBody>
          <a:bodyPr/>
          <a:lstStyle/>
          <a:p>
            <a:r>
              <a:rPr lang="en-US" altLang="zh-CN" dirty="0"/>
              <a:t>PE</a:t>
            </a:r>
            <a:r>
              <a:rPr lang="zh-CN" altLang="en-US" dirty="0"/>
              <a:t>（</a:t>
            </a:r>
            <a:r>
              <a:rPr lang="en-US" altLang="zh-CN" dirty="0"/>
              <a:t>Portable Executable</a:t>
            </a:r>
            <a:r>
              <a:rPr lang="zh-CN" altLang="en-US" dirty="0"/>
              <a:t>）格式，是微软</a:t>
            </a:r>
            <a:r>
              <a:rPr lang="en-US" altLang="zh-CN" dirty="0"/>
              <a:t>Windows</a:t>
            </a:r>
            <a:r>
              <a:rPr lang="zh-CN" altLang="en-US" dirty="0"/>
              <a:t>环境可移植可执行文件</a:t>
            </a:r>
            <a:r>
              <a:rPr lang="en-US" altLang="zh-CN" dirty="0"/>
              <a:t>(</a:t>
            </a:r>
            <a:r>
              <a:rPr lang="zh-CN" altLang="en-US" dirty="0"/>
              <a:t>如</a:t>
            </a:r>
            <a:r>
              <a:rPr lang="en-US" altLang="zh-CN" dirty="0"/>
              <a:t>exe</a:t>
            </a:r>
            <a:r>
              <a:rPr lang="zh-CN" altLang="en-US" dirty="0"/>
              <a:t>、</a:t>
            </a:r>
            <a:r>
              <a:rPr lang="en-US" altLang="zh-CN" dirty="0" err="1"/>
              <a:t>dll</a:t>
            </a:r>
            <a:r>
              <a:rPr lang="zh-CN" altLang="en-US" dirty="0"/>
              <a:t>、</a:t>
            </a:r>
            <a:r>
              <a:rPr lang="en-US" altLang="zh-CN" dirty="0"/>
              <a:t>vxd</a:t>
            </a:r>
            <a:r>
              <a:rPr lang="zh-CN" altLang="en-US" dirty="0"/>
              <a:t>、</a:t>
            </a:r>
            <a:r>
              <a:rPr lang="en-US" altLang="zh-CN" dirty="0"/>
              <a:t>sys</a:t>
            </a:r>
            <a:r>
              <a:rPr lang="zh-CN" altLang="en-US" dirty="0"/>
              <a:t>和</a:t>
            </a:r>
            <a:r>
              <a:rPr lang="en-US" altLang="zh-CN" dirty="0" err="1"/>
              <a:t>vdm</a:t>
            </a:r>
            <a:r>
              <a:rPr lang="zh-CN" altLang="en-US" dirty="0"/>
              <a:t>等</a:t>
            </a:r>
            <a:r>
              <a:rPr lang="en-US" altLang="zh-CN" dirty="0"/>
              <a:t>)</a:t>
            </a:r>
            <a:r>
              <a:rPr lang="zh-CN" altLang="en-US" dirty="0"/>
              <a:t>的标准文件格式。</a:t>
            </a:r>
            <a:endParaRPr lang="en-US" altLang="zh-CN" dirty="0"/>
          </a:p>
          <a:p>
            <a:r>
              <a:rPr lang="en-US" altLang="zh-CN" dirty="0"/>
              <a:t>PE</a:t>
            </a:r>
            <a:r>
              <a:rPr lang="zh-CN" altLang="en-US" dirty="0"/>
              <a:t>文件使用的是一个平面地址空间，所有代码和数据都合并在一起，组成一个很大的结构。见右图。</a:t>
            </a:r>
          </a:p>
        </p:txBody>
      </p:sp>
      <p:pic>
        <p:nvPicPr>
          <p:cNvPr id="5" name="图片 4">
            <a:extLst>
              <a:ext uri="{FF2B5EF4-FFF2-40B4-BE49-F238E27FC236}">
                <a16:creationId xmlns:a16="http://schemas.microsoft.com/office/drawing/2014/main" id="{841FC0F4-B0E4-4D42-90D9-49B84513BF98}"/>
              </a:ext>
            </a:extLst>
          </p:cNvPr>
          <p:cNvPicPr>
            <a:picLocks noChangeAspect="1"/>
          </p:cNvPicPr>
          <p:nvPr/>
        </p:nvPicPr>
        <p:blipFill>
          <a:blip r:embed="rId2"/>
          <a:stretch>
            <a:fillRect/>
          </a:stretch>
        </p:blipFill>
        <p:spPr>
          <a:xfrm>
            <a:off x="6981825" y="1276350"/>
            <a:ext cx="5210175" cy="5581650"/>
          </a:xfrm>
          <a:prstGeom prst="rect">
            <a:avLst/>
          </a:prstGeom>
        </p:spPr>
      </p:pic>
    </p:spTree>
    <p:extLst>
      <p:ext uri="{BB962C8B-B14F-4D97-AF65-F5344CB8AC3E}">
        <p14:creationId xmlns:p14="http://schemas.microsoft.com/office/powerpoint/2010/main" val="3425957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C7188-90FF-4D59-9A8C-8432FC2727E4}"/>
              </a:ext>
            </a:extLst>
          </p:cNvPr>
          <p:cNvSpPr>
            <a:spLocks noGrp="1"/>
          </p:cNvSpPr>
          <p:nvPr>
            <p:ph type="title"/>
          </p:nvPr>
        </p:nvSpPr>
        <p:spPr/>
        <p:txBody>
          <a:bodyPr/>
          <a:lstStyle/>
          <a:p>
            <a:r>
              <a:rPr lang="en-US" altLang="zh-CN" dirty="0"/>
              <a:t>PE</a:t>
            </a:r>
            <a:r>
              <a:rPr lang="zh-CN" altLang="en-US" dirty="0"/>
              <a:t>结构与</a:t>
            </a:r>
            <a:r>
              <a:rPr lang="en-US" altLang="zh-CN" dirty="0"/>
              <a:t>IDA</a:t>
            </a:r>
            <a:r>
              <a:rPr lang="zh-CN" altLang="en-US" dirty="0"/>
              <a:t>分析</a:t>
            </a:r>
          </a:p>
        </p:txBody>
      </p:sp>
      <p:sp>
        <p:nvSpPr>
          <p:cNvPr id="3" name="内容占位符 2">
            <a:extLst>
              <a:ext uri="{FF2B5EF4-FFF2-40B4-BE49-F238E27FC236}">
                <a16:creationId xmlns:a16="http://schemas.microsoft.com/office/drawing/2014/main" id="{4656249E-9564-4A8C-B598-9E9C5361B852}"/>
              </a:ext>
            </a:extLst>
          </p:cNvPr>
          <p:cNvSpPr>
            <a:spLocks noGrp="1"/>
          </p:cNvSpPr>
          <p:nvPr>
            <p:ph idx="1"/>
          </p:nvPr>
        </p:nvSpPr>
        <p:spPr>
          <a:xfrm>
            <a:off x="1141413" y="2249487"/>
            <a:ext cx="4592562" cy="3541714"/>
          </a:xfrm>
        </p:spPr>
        <p:txBody>
          <a:bodyPr>
            <a:normAutofit lnSpcReduction="10000"/>
          </a:bodyPr>
          <a:lstStyle/>
          <a:p>
            <a:r>
              <a:rPr lang="zh-CN" altLang="en-US" dirty="0"/>
              <a:t>使用</a:t>
            </a:r>
            <a:r>
              <a:rPr lang="en-US" altLang="zh-CN" dirty="0"/>
              <a:t>PEID</a:t>
            </a:r>
            <a:r>
              <a:rPr lang="zh-CN" altLang="en-US" dirty="0"/>
              <a:t>（</a:t>
            </a:r>
            <a:r>
              <a:rPr lang="en-US" altLang="zh-CN" dirty="0"/>
              <a:t>PE Identifier</a:t>
            </a:r>
            <a:r>
              <a:rPr lang="zh-CN" altLang="en-US" dirty="0"/>
              <a:t>，一款著名的查壳工具，功能强大）查看</a:t>
            </a:r>
            <a:r>
              <a:rPr lang="en-US" altLang="zh-CN" dirty="0"/>
              <a:t>PE</a:t>
            </a:r>
            <a:r>
              <a:rPr lang="zh-CN" altLang="en-US" dirty="0"/>
              <a:t>结构信息如图。</a:t>
            </a:r>
            <a:br>
              <a:rPr lang="en-US" altLang="zh-CN" dirty="0"/>
            </a:br>
            <a:endParaRPr lang="en-US" altLang="zh-CN" dirty="0"/>
          </a:p>
          <a:p>
            <a:r>
              <a:rPr lang="zh-CN" altLang="en-US" dirty="0"/>
              <a:t>利用</a:t>
            </a:r>
            <a:r>
              <a:rPr lang="en-US" altLang="zh-CN" dirty="0"/>
              <a:t>PEID</a:t>
            </a:r>
            <a:r>
              <a:rPr lang="zh-CN" altLang="en-US" dirty="0"/>
              <a:t>的</a:t>
            </a:r>
            <a:r>
              <a:rPr lang="en-US" altLang="zh-CN" dirty="0"/>
              <a:t>Krypto </a:t>
            </a:r>
            <a:r>
              <a:rPr lang="en-US" altLang="zh-CN" dirty="0" err="1"/>
              <a:t>ANAlyzer</a:t>
            </a:r>
            <a:r>
              <a:rPr lang="zh-CN" altLang="en-US" dirty="0"/>
              <a:t>插件查看下文件的加密信息，里面大概有两种加密</a:t>
            </a:r>
            <a:r>
              <a:rPr lang="en-US" altLang="zh-CN" dirty="0"/>
              <a:t>Base64</a:t>
            </a:r>
            <a:r>
              <a:rPr lang="zh-CN" altLang="en-US" dirty="0"/>
              <a:t>和</a:t>
            </a:r>
            <a:r>
              <a:rPr lang="en-US" altLang="zh-CN" dirty="0"/>
              <a:t>crc32</a:t>
            </a:r>
            <a:r>
              <a:rPr lang="zh-CN" altLang="en-US" dirty="0"/>
              <a:t>加密</a:t>
            </a:r>
          </a:p>
        </p:txBody>
      </p:sp>
      <p:pic>
        <p:nvPicPr>
          <p:cNvPr id="4" name="图片 3">
            <a:extLst>
              <a:ext uri="{FF2B5EF4-FFF2-40B4-BE49-F238E27FC236}">
                <a16:creationId xmlns:a16="http://schemas.microsoft.com/office/drawing/2014/main" id="{BE0894A6-E709-45D4-8C97-544E18B59DB9}"/>
              </a:ext>
            </a:extLst>
          </p:cNvPr>
          <p:cNvPicPr>
            <a:picLocks noChangeAspect="1"/>
          </p:cNvPicPr>
          <p:nvPr/>
        </p:nvPicPr>
        <p:blipFill>
          <a:blip r:embed="rId2"/>
          <a:stretch>
            <a:fillRect/>
          </a:stretch>
        </p:blipFill>
        <p:spPr>
          <a:xfrm>
            <a:off x="5733974" y="1767913"/>
            <a:ext cx="6395185" cy="1661087"/>
          </a:xfrm>
          <a:prstGeom prst="rect">
            <a:avLst/>
          </a:prstGeom>
        </p:spPr>
      </p:pic>
      <p:pic>
        <p:nvPicPr>
          <p:cNvPr id="5" name="图片 4">
            <a:extLst>
              <a:ext uri="{FF2B5EF4-FFF2-40B4-BE49-F238E27FC236}">
                <a16:creationId xmlns:a16="http://schemas.microsoft.com/office/drawing/2014/main" id="{86510A15-7378-4168-98D8-812006256B9D}"/>
              </a:ext>
            </a:extLst>
          </p:cNvPr>
          <p:cNvPicPr>
            <a:picLocks noChangeAspect="1"/>
          </p:cNvPicPr>
          <p:nvPr/>
        </p:nvPicPr>
        <p:blipFill>
          <a:blip r:embed="rId3"/>
          <a:stretch>
            <a:fillRect/>
          </a:stretch>
        </p:blipFill>
        <p:spPr>
          <a:xfrm>
            <a:off x="5733974" y="3581399"/>
            <a:ext cx="3962400" cy="3086100"/>
          </a:xfrm>
          <a:prstGeom prst="rect">
            <a:avLst/>
          </a:prstGeom>
        </p:spPr>
      </p:pic>
    </p:spTree>
    <p:extLst>
      <p:ext uri="{BB962C8B-B14F-4D97-AF65-F5344CB8AC3E}">
        <p14:creationId xmlns:p14="http://schemas.microsoft.com/office/powerpoint/2010/main" val="958200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D6760-F37F-40BC-8663-58EDAF1C2213}"/>
              </a:ext>
            </a:extLst>
          </p:cNvPr>
          <p:cNvSpPr>
            <a:spLocks noGrp="1"/>
          </p:cNvSpPr>
          <p:nvPr>
            <p:ph type="title"/>
          </p:nvPr>
        </p:nvSpPr>
        <p:spPr/>
        <p:txBody>
          <a:bodyPr/>
          <a:lstStyle/>
          <a:p>
            <a:r>
              <a:rPr lang="en-US" altLang="zh-CN" dirty="0"/>
              <a:t>PE</a:t>
            </a:r>
            <a:r>
              <a:rPr lang="zh-CN" altLang="en-US" dirty="0"/>
              <a:t>结构与</a:t>
            </a:r>
            <a:r>
              <a:rPr lang="en-US" altLang="zh-CN" dirty="0"/>
              <a:t>IDA</a:t>
            </a:r>
            <a:r>
              <a:rPr lang="zh-CN" altLang="en-US" dirty="0"/>
              <a:t>分析</a:t>
            </a:r>
          </a:p>
        </p:txBody>
      </p:sp>
      <p:sp>
        <p:nvSpPr>
          <p:cNvPr id="3" name="内容占位符 2">
            <a:extLst>
              <a:ext uri="{FF2B5EF4-FFF2-40B4-BE49-F238E27FC236}">
                <a16:creationId xmlns:a16="http://schemas.microsoft.com/office/drawing/2014/main" id="{6C29E974-BD10-464E-A071-D06FCF70A2D1}"/>
              </a:ext>
            </a:extLst>
          </p:cNvPr>
          <p:cNvSpPr>
            <a:spLocks noGrp="1"/>
          </p:cNvSpPr>
          <p:nvPr>
            <p:ph idx="1"/>
          </p:nvPr>
        </p:nvSpPr>
        <p:spPr>
          <a:xfrm>
            <a:off x="927767" y="2169194"/>
            <a:ext cx="3934789" cy="4117130"/>
          </a:xfrm>
        </p:spPr>
        <p:txBody>
          <a:bodyPr>
            <a:normAutofit fontScale="92500"/>
          </a:bodyPr>
          <a:lstStyle/>
          <a:p>
            <a:r>
              <a:rPr lang="zh-CN" altLang="en-US" dirty="0"/>
              <a:t>利用</a:t>
            </a:r>
            <a:r>
              <a:rPr lang="en-US" altLang="zh-CN" dirty="0"/>
              <a:t>PEID</a:t>
            </a:r>
            <a:r>
              <a:rPr lang="zh-CN" altLang="en-US" dirty="0"/>
              <a:t>未发现该样本加壳信息，我们直接拖进</a:t>
            </a:r>
            <a:r>
              <a:rPr lang="en-US" altLang="zh-CN" dirty="0"/>
              <a:t>IDA</a:t>
            </a:r>
            <a:r>
              <a:rPr lang="zh-CN" altLang="en-US" dirty="0"/>
              <a:t>进行分析。程序会默认停留在</a:t>
            </a:r>
            <a:r>
              <a:rPr lang="en-US" altLang="zh-CN" dirty="0" err="1"/>
              <a:t>winmain</a:t>
            </a:r>
            <a:r>
              <a:rPr lang="zh-CN" altLang="en-US" dirty="0"/>
              <a:t>函数处，</a:t>
            </a:r>
            <a:r>
              <a:rPr lang="en-US" altLang="zh-CN" dirty="0" err="1"/>
              <a:t>winmain</a:t>
            </a:r>
            <a:r>
              <a:rPr lang="zh-CN" altLang="en-US" dirty="0"/>
              <a:t>函数内部出现了几个函数。</a:t>
            </a:r>
            <a:endParaRPr lang="en-US" altLang="zh-CN" dirty="0"/>
          </a:p>
          <a:p>
            <a:r>
              <a:rPr lang="en-US" altLang="zh-CN" dirty="0"/>
              <a:t>IDA Pro</a:t>
            </a:r>
            <a:r>
              <a:rPr lang="zh-CN" altLang="en-US" dirty="0"/>
              <a:t>（交互式反汇编其专业版，后续简称为</a:t>
            </a:r>
            <a:r>
              <a:rPr lang="en-US" altLang="zh-CN" dirty="0"/>
              <a:t>IDA</a:t>
            </a:r>
            <a:r>
              <a:rPr lang="zh-CN" altLang="en-US" dirty="0"/>
              <a:t>）属于当前使用较为广泛的反汇编软件。</a:t>
            </a:r>
          </a:p>
        </p:txBody>
      </p:sp>
      <p:pic>
        <p:nvPicPr>
          <p:cNvPr id="5" name="图片 4">
            <a:extLst>
              <a:ext uri="{FF2B5EF4-FFF2-40B4-BE49-F238E27FC236}">
                <a16:creationId xmlns:a16="http://schemas.microsoft.com/office/drawing/2014/main" id="{9B48857F-87B6-4B4F-B3C5-AEDBE3BFC8B1}"/>
              </a:ext>
            </a:extLst>
          </p:cNvPr>
          <p:cNvPicPr>
            <a:picLocks noChangeAspect="1"/>
          </p:cNvPicPr>
          <p:nvPr/>
        </p:nvPicPr>
        <p:blipFill>
          <a:blip r:embed="rId2"/>
          <a:stretch>
            <a:fillRect/>
          </a:stretch>
        </p:blipFill>
        <p:spPr>
          <a:xfrm>
            <a:off x="4862556" y="2393482"/>
            <a:ext cx="7228375" cy="3668554"/>
          </a:xfrm>
          <a:prstGeom prst="rect">
            <a:avLst/>
          </a:prstGeom>
        </p:spPr>
      </p:pic>
    </p:spTree>
    <p:extLst>
      <p:ext uri="{BB962C8B-B14F-4D97-AF65-F5344CB8AC3E}">
        <p14:creationId xmlns:p14="http://schemas.microsoft.com/office/powerpoint/2010/main" val="2251681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CB5B9-0671-4A98-BF62-4A67783C14C2}"/>
              </a:ext>
            </a:extLst>
          </p:cNvPr>
          <p:cNvSpPr>
            <a:spLocks noGrp="1"/>
          </p:cNvSpPr>
          <p:nvPr>
            <p:ph type="title"/>
          </p:nvPr>
        </p:nvSpPr>
        <p:spPr/>
        <p:txBody>
          <a:bodyPr/>
          <a:lstStyle/>
          <a:p>
            <a:r>
              <a:rPr lang="zh-CN" altLang="en-US" dirty="0"/>
              <a:t>函数功能分析</a:t>
            </a:r>
          </a:p>
        </p:txBody>
      </p:sp>
      <p:sp>
        <p:nvSpPr>
          <p:cNvPr id="3" name="内容占位符 2">
            <a:extLst>
              <a:ext uri="{FF2B5EF4-FFF2-40B4-BE49-F238E27FC236}">
                <a16:creationId xmlns:a16="http://schemas.microsoft.com/office/drawing/2014/main" id="{3A8348EE-7A9D-4A24-9C19-ACADCE788C4D}"/>
              </a:ext>
            </a:extLst>
          </p:cNvPr>
          <p:cNvSpPr>
            <a:spLocks noGrp="1"/>
          </p:cNvSpPr>
          <p:nvPr>
            <p:ph idx="1"/>
          </p:nvPr>
        </p:nvSpPr>
        <p:spPr>
          <a:xfrm>
            <a:off x="1141413" y="2208862"/>
            <a:ext cx="11050587" cy="4030620"/>
          </a:xfrm>
        </p:spPr>
        <p:txBody>
          <a:bodyPr>
            <a:normAutofit fontScale="92500" lnSpcReduction="10000"/>
          </a:bodyPr>
          <a:lstStyle/>
          <a:p>
            <a:r>
              <a:rPr lang="en-US" altLang="zh-CN" dirty="0" err="1"/>
              <a:t>CreateMutexA</a:t>
            </a:r>
            <a:r>
              <a:rPr lang="en-US" altLang="zh-CN" dirty="0"/>
              <a:t> </a:t>
            </a:r>
            <a:r>
              <a:rPr lang="zh-CN" altLang="en-US" dirty="0"/>
              <a:t>创建相关进程对象</a:t>
            </a:r>
            <a:r>
              <a:rPr lang="en-US" altLang="zh-CN" dirty="0"/>
              <a:t>;</a:t>
            </a:r>
          </a:p>
          <a:p>
            <a:r>
              <a:rPr lang="en-US" altLang="zh-CN" dirty="0" err="1"/>
              <a:t>GetLastError</a:t>
            </a:r>
            <a:r>
              <a:rPr lang="zh-CN" altLang="en-US" dirty="0"/>
              <a:t> 探测本地用户组情况</a:t>
            </a:r>
            <a:r>
              <a:rPr lang="en-US" altLang="zh-CN" dirty="0"/>
              <a:t>;</a:t>
            </a:r>
          </a:p>
          <a:p>
            <a:r>
              <a:rPr lang="en-US" altLang="zh-CN" dirty="0"/>
              <a:t>sub_4011E0</a:t>
            </a:r>
            <a:r>
              <a:rPr lang="zh-CN" altLang="en-US" dirty="0"/>
              <a:t> 加载</a:t>
            </a:r>
            <a:r>
              <a:rPr lang="en-US" altLang="zh-CN" dirty="0" err="1"/>
              <a:t>dll</a:t>
            </a:r>
            <a:r>
              <a:rPr lang="zh-CN" altLang="en-US" dirty="0"/>
              <a:t>和相关字串解密获取相关</a:t>
            </a:r>
            <a:r>
              <a:rPr lang="en-US" altLang="zh-CN" dirty="0" err="1"/>
              <a:t>api</a:t>
            </a:r>
            <a:r>
              <a:rPr lang="zh-CN" altLang="en-US" dirty="0"/>
              <a:t>函数地址</a:t>
            </a:r>
            <a:r>
              <a:rPr lang="en-US" altLang="zh-CN" dirty="0"/>
              <a:t>;</a:t>
            </a:r>
          </a:p>
          <a:p>
            <a:r>
              <a:rPr lang="en-US" altLang="zh-CN" dirty="0"/>
              <a:t>sub_403600</a:t>
            </a:r>
            <a:r>
              <a:rPr lang="zh-CN" altLang="en-US" dirty="0"/>
              <a:t> 文件的自拷贝和自启动等操作</a:t>
            </a:r>
            <a:r>
              <a:rPr lang="en-US" altLang="zh-CN" dirty="0"/>
              <a:t>;</a:t>
            </a:r>
          </a:p>
          <a:p>
            <a:r>
              <a:rPr lang="en-US" altLang="zh-CN" dirty="0"/>
              <a:t>sub_401580 </a:t>
            </a:r>
            <a:r>
              <a:rPr lang="zh-CN" altLang="en-US" dirty="0"/>
              <a:t> 获取当前环境变量设置</a:t>
            </a:r>
            <a:r>
              <a:rPr lang="en-US" altLang="zh-CN" dirty="0"/>
              <a:t>;</a:t>
            </a:r>
          </a:p>
          <a:p>
            <a:r>
              <a:rPr lang="en-US" altLang="zh-CN" dirty="0"/>
              <a:t>sub_401770 </a:t>
            </a:r>
            <a:r>
              <a:rPr lang="zh-CN" altLang="en-US" dirty="0"/>
              <a:t>为判断系统版本 内存拷贝</a:t>
            </a:r>
            <a:r>
              <a:rPr lang="en-US" altLang="zh-CN" dirty="0"/>
              <a:t>;</a:t>
            </a:r>
          </a:p>
          <a:p>
            <a:r>
              <a:rPr lang="en-US" altLang="zh-CN" dirty="0"/>
              <a:t>sub_402790 </a:t>
            </a:r>
            <a:r>
              <a:rPr lang="zh-CN" altLang="en-US" dirty="0"/>
              <a:t>注册表操作</a:t>
            </a:r>
            <a:r>
              <a:rPr lang="en-US" altLang="zh-CN" dirty="0"/>
              <a:t>;</a:t>
            </a:r>
          </a:p>
          <a:p>
            <a:r>
              <a:rPr lang="en-US" altLang="zh-CN" dirty="0" err="1"/>
              <a:t>CreateThread</a:t>
            </a:r>
            <a:r>
              <a:rPr lang="zh-CN" altLang="en-US" dirty="0"/>
              <a:t>创建相关网络请求进程；</a:t>
            </a:r>
          </a:p>
        </p:txBody>
      </p:sp>
    </p:spTree>
    <p:extLst>
      <p:ext uri="{BB962C8B-B14F-4D97-AF65-F5344CB8AC3E}">
        <p14:creationId xmlns:p14="http://schemas.microsoft.com/office/powerpoint/2010/main" val="3882647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73C1B43-FF3E-4FE8-AE2B-ADB72DB57F39}"/>
              </a:ext>
            </a:extLst>
          </p:cNvPr>
          <p:cNvSpPr>
            <a:spLocks noGrp="1"/>
          </p:cNvSpPr>
          <p:nvPr>
            <p:ph idx="1"/>
          </p:nvPr>
        </p:nvSpPr>
        <p:spPr>
          <a:xfrm>
            <a:off x="1141412" y="873612"/>
            <a:ext cx="9905999" cy="498475"/>
          </a:xfrm>
        </p:spPr>
        <p:txBody>
          <a:bodyPr>
            <a:normAutofit lnSpcReduction="10000"/>
          </a:bodyPr>
          <a:lstStyle/>
          <a:p>
            <a:r>
              <a:rPr lang="zh-CN" altLang="en-US" dirty="0"/>
              <a:t>该病毒首先会创建互斥体</a:t>
            </a:r>
            <a:r>
              <a:rPr lang="en-US" altLang="zh-CN" dirty="0"/>
              <a:t>GoogleUpdate_01</a:t>
            </a:r>
            <a:r>
              <a:rPr lang="zh-CN" altLang="en-US" dirty="0"/>
              <a:t>，以防止多次运行。</a:t>
            </a:r>
          </a:p>
          <a:p>
            <a:endParaRPr lang="zh-CN" altLang="en-US" dirty="0"/>
          </a:p>
        </p:txBody>
      </p:sp>
      <p:pic>
        <p:nvPicPr>
          <p:cNvPr id="5" name="图片 4">
            <a:extLst>
              <a:ext uri="{FF2B5EF4-FFF2-40B4-BE49-F238E27FC236}">
                <a16:creationId xmlns:a16="http://schemas.microsoft.com/office/drawing/2014/main" id="{98E7144F-FB75-46F0-BCCC-7408523403C2}"/>
              </a:ext>
            </a:extLst>
          </p:cNvPr>
          <p:cNvPicPr>
            <a:picLocks noChangeAspect="1"/>
          </p:cNvPicPr>
          <p:nvPr/>
        </p:nvPicPr>
        <p:blipFill>
          <a:blip r:embed="rId2"/>
          <a:stretch>
            <a:fillRect/>
          </a:stretch>
        </p:blipFill>
        <p:spPr>
          <a:xfrm>
            <a:off x="3436936" y="1372087"/>
            <a:ext cx="5314950" cy="1362075"/>
          </a:xfrm>
          <a:prstGeom prst="rect">
            <a:avLst/>
          </a:prstGeom>
        </p:spPr>
      </p:pic>
      <p:sp>
        <p:nvSpPr>
          <p:cNvPr id="6" name="内容占位符 2">
            <a:extLst>
              <a:ext uri="{FF2B5EF4-FFF2-40B4-BE49-F238E27FC236}">
                <a16:creationId xmlns:a16="http://schemas.microsoft.com/office/drawing/2014/main" id="{F5B3CD35-C0F4-4148-A03B-703C8F8712B6}"/>
              </a:ext>
            </a:extLst>
          </p:cNvPr>
          <p:cNvSpPr txBox="1">
            <a:spLocks/>
          </p:cNvSpPr>
          <p:nvPr/>
        </p:nvSpPr>
        <p:spPr>
          <a:xfrm>
            <a:off x="1141411" y="2734162"/>
            <a:ext cx="10147583" cy="172674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EC846F35-2869-4200-A375-3124DA004D89}"/>
              </a:ext>
            </a:extLst>
          </p:cNvPr>
          <p:cNvSpPr txBox="1">
            <a:spLocks/>
          </p:cNvSpPr>
          <p:nvPr/>
        </p:nvSpPr>
        <p:spPr>
          <a:xfrm>
            <a:off x="1141412" y="2849820"/>
            <a:ext cx="9905999" cy="49847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zh-CN" altLang="en-US" dirty="0"/>
          </a:p>
        </p:txBody>
      </p:sp>
      <p:pic>
        <p:nvPicPr>
          <p:cNvPr id="8" name="图片 7">
            <a:extLst>
              <a:ext uri="{FF2B5EF4-FFF2-40B4-BE49-F238E27FC236}">
                <a16:creationId xmlns:a16="http://schemas.microsoft.com/office/drawing/2014/main" id="{922A8ECB-901B-4F14-BD45-0712A3324E1F}"/>
              </a:ext>
            </a:extLst>
          </p:cNvPr>
          <p:cNvPicPr>
            <a:picLocks noChangeAspect="1"/>
          </p:cNvPicPr>
          <p:nvPr/>
        </p:nvPicPr>
        <p:blipFill>
          <a:blip r:embed="rId3"/>
          <a:stretch>
            <a:fillRect/>
          </a:stretch>
        </p:blipFill>
        <p:spPr>
          <a:xfrm>
            <a:off x="2555956" y="2832238"/>
            <a:ext cx="7076910" cy="2467961"/>
          </a:xfrm>
          <a:prstGeom prst="rect">
            <a:avLst/>
          </a:prstGeom>
        </p:spPr>
      </p:pic>
    </p:spTree>
    <p:extLst>
      <p:ext uri="{BB962C8B-B14F-4D97-AF65-F5344CB8AC3E}">
        <p14:creationId xmlns:p14="http://schemas.microsoft.com/office/powerpoint/2010/main" val="158741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EC861-2F46-42A1-B1C9-4769B1DB6480}"/>
              </a:ext>
            </a:extLst>
          </p:cNvPr>
          <p:cNvSpPr>
            <a:spLocks noGrp="1"/>
          </p:cNvSpPr>
          <p:nvPr>
            <p:ph type="title"/>
          </p:nvPr>
        </p:nvSpPr>
        <p:spPr/>
        <p:txBody>
          <a:bodyPr/>
          <a:lstStyle/>
          <a:p>
            <a:r>
              <a:rPr lang="zh-CN" altLang="en-US" dirty="0"/>
              <a:t>壳</a:t>
            </a:r>
          </a:p>
        </p:txBody>
      </p:sp>
      <p:sp>
        <p:nvSpPr>
          <p:cNvPr id="3" name="内容占位符 2">
            <a:extLst>
              <a:ext uri="{FF2B5EF4-FFF2-40B4-BE49-F238E27FC236}">
                <a16:creationId xmlns:a16="http://schemas.microsoft.com/office/drawing/2014/main" id="{E8228C72-0BA4-417E-BA20-EC39348CB3A5}"/>
              </a:ext>
            </a:extLst>
          </p:cNvPr>
          <p:cNvSpPr>
            <a:spLocks noGrp="1"/>
          </p:cNvSpPr>
          <p:nvPr>
            <p:ph idx="1"/>
          </p:nvPr>
        </p:nvSpPr>
        <p:spPr/>
        <p:txBody>
          <a:bodyPr/>
          <a:lstStyle/>
          <a:p>
            <a:r>
              <a:rPr lang="zh-CN" altLang="en-US" dirty="0"/>
              <a:t>生物界中的病毒有蛋白质构成的衣壳，用于保护病毒的遗传物质（核酸），有欺骗免疫系统，协助病毒感染等功能。</a:t>
            </a:r>
            <a:endParaRPr lang="en-US" altLang="zh-CN" dirty="0"/>
          </a:p>
          <a:p>
            <a:r>
              <a:rPr lang="zh-CN" altLang="en-US" dirty="0"/>
              <a:t>计算机病毒也有壳，对于软件程序，为了保护版权信息，不被破解，一般会对程序加壳保护。用一些软件，可以将</a:t>
            </a:r>
            <a:r>
              <a:rPr lang="en-US" altLang="zh-CN" dirty="0" err="1"/>
              <a:t>exe,dll</a:t>
            </a:r>
            <a:r>
              <a:rPr lang="zh-CN" altLang="en-US" dirty="0"/>
              <a:t>等文件进行压缩。而给木马等加壳可以躲避杀毒软件。</a:t>
            </a:r>
            <a:endParaRPr lang="en-US" altLang="zh-CN" dirty="0"/>
          </a:p>
          <a:p>
            <a:r>
              <a:rPr lang="zh-CN" altLang="en-US" dirty="0"/>
              <a:t>自然，有加壳就有脱壳。</a:t>
            </a:r>
            <a:endParaRPr lang="en-US" altLang="zh-CN" dirty="0"/>
          </a:p>
        </p:txBody>
      </p:sp>
    </p:spTree>
    <p:extLst>
      <p:ext uri="{BB962C8B-B14F-4D97-AF65-F5344CB8AC3E}">
        <p14:creationId xmlns:p14="http://schemas.microsoft.com/office/powerpoint/2010/main" val="3921012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1D6CF77-1C54-44BC-89EF-C9CF85F26CB0}"/>
              </a:ext>
            </a:extLst>
          </p:cNvPr>
          <p:cNvPicPr>
            <a:picLocks noGrp="1" noChangeAspect="1"/>
          </p:cNvPicPr>
          <p:nvPr>
            <p:ph idx="1"/>
          </p:nvPr>
        </p:nvPicPr>
        <p:blipFill>
          <a:blip r:embed="rId2"/>
          <a:stretch>
            <a:fillRect/>
          </a:stretch>
        </p:blipFill>
        <p:spPr>
          <a:xfrm>
            <a:off x="3736188" y="1490337"/>
            <a:ext cx="4719623" cy="3790964"/>
          </a:xfrm>
          <a:prstGeom prst="rect">
            <a:avLst/>
          </a:prstGeom>
        </p:spPr>
      </p:pic>
      <p:sp>
        <p:nvSpPr>
          <p:cNvPr id="5" name="内容占位符 2">
            <a:extLst>
              <a:ext uri="{FF2B5EF4-FFF2-40B4-BE49-F238E27FC236}">
                <a16:creationId xmlns:a16="http://schemas.microsoft.com/office/drawing/2014/main" id="{958F6053-1E7C-431A-B5BD-B95870169E99}"/>
              </a:ext>
            </a:extLst>
          </p:cNvPr>
          <p:cNvSpPr txBox="1">
            <a:spLocks/>
          </p:cNvSpPr>
          <p:nvPr/>
        </p:nvSpPr>
        <p:spPr>
          <a:xfrm>
            <a:off x="1141412" y="873612"/>
            <a:ext cx="10959433" cy="6167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zh-CN" altLang="en-US" dirty="0"/>
              <a:t>为了免杀，使用的函数，文件和文件路径，注册表名称等全部进行加密处理。</a:t>
            </a:r>
            <a:endParaRPr lang="en-US" altLang="zh-CN" dirty="0"/>
          </a:p>
        </p:txBody>
      </p:sp>
      <p:sp>
        <p:nvSpPr>
          <p:cNvPr id="6" name="内容占位符 2">
            <a:extLst>
              <a:ext uri="{FF2B5EF4-FFF2-40B4-BE49-F238E27FC236}">
                <a16:creationId xmlns:a16="http://schemas.microsoft.com/office/drawing/2014/main" id="{043E55B1-0087-4925-BE50-7E96298612BD}"/>
              </a:ext>
            </a:extLst>
          </p:cNvPr>
          <p:cNvSpPr txBox="1">
            <a:spLocks/>
          </p:cNvSpPr>
          <p:nvPr/>
        </p:nvSpPr>
        <p:spPr>
          <a:xfrm>
            <a:off x="1141411" y="5367663"/>
            <a:ext cx="10959433" cy="6167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zh-CN" altLang="en-US" dirty="0"/>
              <a:t>这里多次调用了</a:t>
            </a:r>
            <a:r>
              <a:rPr lang="en-US" altLang="zh-CN" dirty="0"/>
              <a:t>sub_401040</a:t>
            </a:r>
            <a:r>
              <a:rPr lang="zh-CN" altLang="en-US" dirty="0"/>
              <a:t>函数，推测是字符串解密函数。</a:t>
            </a:r>
            <a:endParaRPr lang="en-US" altLang="zh-CN" dirty="0"/>
          </a:p>
        </p:txBody>
      </p:sp>
    </p:spTree>
    <p:extLst>
      <p:ext uri="{BB962C8B-B14F-4D97-AF65-F5344CB8AC3E}">
        <p14:creationId xmlns:p14="http://schemas.microsoft.com/office/powerpoint/2010/main" val="1622341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AC395-03D4-46E8-B874-1AF54190BAA7}"/>
              </a:ext>
            </a:extLst>
          </p:cNvPr>
          <p:cNvSpPr>
            <a:spLocks noGrp="1"/>
          </p:cNvSpPr>
          <p:nvPr>
            <p:ph type="title"/>
          </p:nvPr>
        </p:nvSpPr>
        <p:spPr/>
        <p:txBody>
          <a:bodyPr/>
          <a:lstStyle/>
          <a:p>
            <a:r>
              <a:rPr lang="en-US" altLang="zh-CN" dirty="0"/>
              <a:t>sub_401040</a:t>
            </a:r>
            <a:endParaRPr lang="zh-CN" altLang="en-US" dirty="0"/>
          </a:p>
        </p:txBody>
      </p:sp>
      <p:sp>
        <p:nvSpPr>
          <p:cNvPr id="3" name="内容占位符 2">
            <a:extLst>
              <a:ext uri="{FF2B5EF4-FFF2-40B4-BE49-F238E27FC236}">
                <a16:creationId xmlns:a16="http://schemas.microsoft.com/office/drawing/2014/main" id="{58AC96F6-046A-4001-A71C-C8C85F301CB3}"/>
              </a:ext>
            </a:extLst>
          </p:cNvPr>
          <p:cNvSpPr>
            <a:spLocks noGrp="1"/>
          </p:cNvSpPr>
          <p:nvPr>
            <p:ph idx="1"/>
          </p:nvPr>
        </p:nvSpPr>
        <p:spPr>
          <a:xfrm>
            <a:off x="1141412" y="2249486"/>
            <a:ext cx="9905999" cy="4245317"/>
          </a:xfrm>
        </p:spPr>
        <p:txBody>
          <a:bodyPr>
            <a:normAutofit/>
          </a:bodyPr>
          <a:lstStyle/>
          <a:p>
            <a:r>
              <a:rPr lang="zh-CN" altLang="en-US" dirty="0"/>
              <a:t>可以看到，这个解密函数内部调用了诸如</a:t>
            </a:r>
            <a:r>
              <a:rPr lang="en-US" altLang="zh-CN" dirty="0"/>
              <a:t>_mm_load_si128,_mm_sub_epi8</a:t>
            </a:r>
            <a:r>
              <a:rPr lang="zh-CN" altLang="en-US" dirty="0"/>
              <a:t>之类的算术指令进行计算，写的比较复杂，但其实主要在第</a:t>
            </a:r>
            <a:r>
              <a:rPr lang="en-US" altLang="zh-CN" dirty="0"/>
              <a:t>43</a:t>
            </a:r>
            <a:r>
              <a:rPr lang="zh-CN" altLang="en-US" dirty="0"/>
              <a:t>行 </a:t>
            </a:r>
            <a:r>
              <a:rPr lang="en-US" altLang="zh-CN" dirty="0"/>
              <a:t>“-5”</a:t>
            </a:r>
            <a:r>
              <a:rPr lang="zh-CN" altLang="en-US" dirty="0"/>
              <a:t>操作，是对字母往前推</a:t>
            </a:r>
            <a:r>
              <a:rPr lang="en-US" altLang="zh-CN" dirty="0"/>
              <a:t>5</a:t>
            </a:r>
            <a:r>
              <a:rPr lang="zh-CN" altLang="en-US" dirty="0"/>
              <a:t>个，即为解密。</a:t>
            </a:r>
            <a:endParaRPr lang="en-US" altLang="zh-CN" dirty="0"/>
          </a:p>
          <a:p>
            <a:endParaRPr lang="en-US" altLang="zh-CN" dirty="0"/>
          </a:p>
          <a:p>
            <a:r>
              <a:rPr lang="zh-CN" altLang="en-US" dirty="0"/>
              <a:t>这里的往前推指的是</a:t>
            </a:r>
            <a:r>
              <a:rPr lang="en-US" altLang="zh-CN" dirty="0"/>
              <a:t>ASCII</a:t>
            </a:r>
            <a:r>
              <a:rPr lang="zh-CN" altLang="en-US" dirty="0"/>
              <a:t>码表上。</a:t>
            </a:r>
            <a:endParaRPr lang="en-US" altLang="zh-CN" dirty="0"/>
          </a:p>
          <a:p>
            <a:r>
              <a:rPr lang="zh-CN" altLang="en-US" dirty="0"/>
              <a:t>例如加密后的字符</a:t>
            </a:r>
            <a:r>
              <a:rPr lang="en-US" altLang="zh-CN" dirty="0"/>
              <a:t>3</a:t>
            </a:r>
            <a:r>
              <a:rPr lang="zh-CN" altLang="en-US" dirty="0"/>
              <a:t>，</a:t>
            </a:r>
            <a:r>
              <a:rPr lang="en-US" altLang="zh-CN" dirty="0"/>
              <a:t>ASCII</a:t>
            </a:r>
            <a:r>
              <a:rPr lang="zh-CN" altLang="en-US" dirty="0"/>
              <a:t>值是</a:t>
            </a:r>
            <a:r>
              <a:rPr lang="en-US" altLang="zh-CN" dirty="0"/>
              <a:t>51.</a:t>
            </a:r>
            <a:br>
              <a:rPr lang="en-US" altLang="zh-CN" dirty="0"/>
            </a:br>
            <a:r>
              <a:rPr lang="en-US" altLang="zh-CN" dirty="0"/>
              <a:t>51-5=46,ASCII</a:t>
            </a:r>
            <a:r>
              <a:rPr lang="zh-CN" altLang="en-US" dirty="0"/>
              <a:t>值为</a:t>
            </a:r>
            <a:r>
              <a:rPr lang="en-US" altLang="zh-CN" dirty="0"/>
              <a:t>46</a:t>
            </a:r>
            <a:r>
              <a:rPr lang="zh-CN" altLang="en-US" dirty="0"/>
              <a:t>的字符是</a:t>
            </a:r>
            <a:r>
              <a:rPr lang="en-US" altLang="zh-CN" dirty="0"/>
              <a:t>”.”</a:t>
            </a:r>
            <a:br>
              <a:rPr lang="en-US" altLang="zh-CN" dirty="0"/>
            </a:b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28F55890-FB23-4FED-AF83-28F32EFF28FE}"/>
              </a:ext>
            </a:extLst>
          </p:cNvPr>
          <p:cNvPicPr>
            <a:picLocks noChangeAspect="1"/>
          </p:cNvPicPr>
          <p:nvPr/>
        </p:nvPicPr>
        <p:blipFill>
          <a:blip r:embed="rId2"/>
          <a:stretch>
            <a:fillRect/>
          </a:stretch>
        </p:blipFill>
        <p:spPr>
          <a:xfrm>
            <a:off x="6402504" y="3742076"/>
            <a:ext cx="5114925" cy="2905125"/>
          </a:xfrm>
          <a:prstGeom prst="rect">
            <a:avLst/>
          </a:prstGeom>
        </p:spPr>
      </p:pic>
    </p:spTree>
    <p:extLst>
      <p:ext uri="{BB962C8B-B14F-4D97-AF65-F5344CB8AC3E}">
        <p14:creationId xmlns:p14="http://schemas.microsoft.com/office/powerpoint/2010/main" val="2840412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832A1-80C2-4F84-BCBE-BF57BDA0D676}"/>
              </a:ext>
            </a:extLst>
          </p:cNvPr>
          <p:cNvSpPr>
            <a:spLocks noGrp="1"/>
          </p:cNvSpPr>
          <p:nvPr>
            <p:ph type="title"/>
          </p:nvPr>
        </p:nvSpPr>
        <p:spPr/>
        <p:txBody>
          <a:bodyPr/>
          <a:lstStyle/>
          <a:p>
            <a:r>
              <a:rPr lang="en-US" altLang="zh-CN" dirty="0"/>
              <a:t>sub_4011E0</a:t>
            </a:r>
            <a:endParaRPr lang="zh-CN" altLang="en-US" dirty="0"/>
          </a:p>
        </p:txBody>
      </p:sp>
      <p:sp>
        <p:nvSpPr>
          <p:cNvPr id="3" name="内容占位符 2">
            <a:extLst>
              <a:ext uri="{FF2B5EF4-FFF2-40B4-BE49-F238E27FC236}">
                <a16:creationId xmlns:a16="http://schemas.microsoft.com/office/drawing/2014/main" id="{373A4A2D-EB67-4619-AEE7-17EF1C21CE68}"/>
              </a:ext>
            </a:extLst>
          </p:cNvPr>
          <p:cNvSpPr>
            <a:spLocks noGrp="1"/>
          </p:cNvSpPr>
          <p:nvPr>
            <p:ph idx="1"/>
          </p:nvPr>
        </p:nvSpPr>
        <p:spPr>
          <a:xfrm>
            <a:off x="1141412" y="2249486"/>
            <a:ext cx="10258677" cy="4390595"/>
          </a:xfrm>
        </p:spPr>
        <p:txBody>
          <a:bodyPr>
            <a:normAutofit/>
          </a:bodyPr>
          <a:lstStyle/>
          <a:p>
            <a:r>
              <a:rPr lang="zh-CN" altLang="en-US" dirty="0"/>
              <a:t>分析</a:t>
            </a:r>
            <a:r>
              <a:rPr lang="en-US" altLang="zh-CN" dirty="0"/>
              <a:t>sub_4011E0</a:t>
            </a:r>
            <a:r>
              <a:rPr lang="zh-CN" altLang="en-US" dirty="0"/>
              <a:t>函数的具体实现。该函数为加载</a:t>
            </a:r>
            <a:r>
              <a:rPr lang="en-US" altLang="zh-CN" dirty="0" err="1"/>
              <a:t>dll</a:t>
            </a:r>
            <a:r>
              <a:rPr lang="zh-CN" altLang="en-US" dirty="0"/>
              <a:t>和相关字串解密获取相关</a:t>
            </a:r>
            <a:r>
              <a:rPr lang="en-US" altLang="zh-CN" dirty="0" err="1"/>
              <a:t>api</a:t>
            </a:r>
            <a:r>
              <a:rPr lang="zh-CN" altLang="en-US" dirty="0"/>
              <a:t>函数地址，函数内部调用</a:t>
            </a:r>
            <a:r>
              <a:rPr lang="en-US" altLang="zh-CN" dirty="0"/>
              <a:t>sub_401040</a:t>
            </a:r>
            <a:r>
              <a:rPr lang="zh-CN" altLang="en-US" dirty="0"/>
              <a:t>对传入字串进行解密处理。</a:t>
            </a:r>
          </a:p>
          <a:p>
            <a:r>
              <a:rPr lang="zh-CN" altLang="en-US" dirty="0"/>
              <a:t>将字符串解密后加载</a:t>
            </a:r>
            <a:r>
              <a:rPr lang="en-US" altLang="zh-CN" dirty="0"/>
              <a:t>kenel32.dll</a:t>
            </a:r>
            <a:r>
              <a:rPr lang="zh-CN" altLang="en-US" dirty="0"/>
              <a:t>利用</a:t>
            </a:r>
            <a:r>
              <a:rPr lang="en-US" altLang="zh-CN" dirty="0" err="1"/>
              <a:t>getprocaddress</a:t>
            </a:r>
            <a:r>
              <a:rPr lang="zh-CN" altLang="en-US" dirty="0"/>
              <a:t>函数来获取</a:t>
            </a:r>
            <a:r>
              <a:rPr lang="en-US" altLang="zh-CN" dirty="0" err="1"/>
              <a:t>api</a:t>
            </a:r>
            <a:r>
              <a:rPr lang="zh-CN" altLang="en-US" dirty="0"/>
              <a:t>函数地址，相关功能部分见图。</a:t>
            </a:r>
            <a:endParaRPr lang="en-US" altLang="zh-CN" dirty="0"/>
          </a:p>
          <a:p>
            <a:r>
              <a:rPr lang="zh-CN" altLang="en-US" dirty="0"/>
              <a:t>总结看来，</a:t>
            </a:r>
            <a:r>
              <a:rPr lang="en-US" altLang="zh-CN" dirty="0"/>
              <a:t> sub_4011E0</a:t>
            </a:r>
            <a:r>
              <a:rPr lang="zh-CN" altLang="en-US" dirty="0"/>
              <a:t>函数内部使用了特定解密函数</a:t>
            </a:r>
            <a:r>
              <a:rPr lang="en-US" altLang="zh-CN" dirty="0"/>
              <a:t>sub_401040</a:t>
            </a:r>
            <a:r>
              <a:rPr lang="zh-CN" altLang="en-US" dirty="0"/>
              <a:t>来处理加密字串，加载三个</a:t>
            </a:r>
            <a:r>
              <a:rPr lang="en-US" altLang="zh-CN" dirty="0" err="1"/>
              <a:t>dll</a:t>
            </a:r>
            <a:r>
              <a:rPr lang="zh-CN" altLang="en-US" dirty="0"/>
              <a:t>文件分别为</a:t>
            </a:r>
            <a:r>
              <a:rPr lang="en-US" altLang="zh-CN" dirty="0"/>
              <a:t>WININET.dll</a:t>
            </a:r>
            <a:r>
              <a:rPr lang="zh-CN" altLang="en-US" dirty="0"/>
              <a:t>、</a:t>
            </a:r>
            <a:r>
              <a:rPr lang="en-US" altLang="zh-CN" dirty="0"/>
              <a:t>urlmon.dll</a:t>
            </a:r>
            <a:r>
              <a:rPr lang="zh-CN" altLang="en-US" dirty="0"/>
              <a:t>、</a:t>
            </a:r>
            <a:r>
              <a:rPr lang="en-US" altLang="zh-CN" dirty="0"/>
              <a:t>kennel32.dll</a:t>
            </a:r>
            <a:r>
              <a:rPr lang="zh-CN" altLang="en-US" dirty="0"/>
              <a:t>、通过</a:t>
            </a:r>
            <a:r>
              <a:rPr lang="en-US" altLang="zh-CN" dirty="0" err="1"/>
              <a:t>getproaddress</a:t>
            </a:r>
            <a:r>
              <a:rPr lang="zh-CN" altLang="en-US" dirty="0"/>
              <a:t>函数获取相关</a:t>
            </a:r>
            <a:r>
              <a:rPr lang="en-US" altLang="zh-CN" dirty="0" err="1"/>
              <a:t>api</a:t>
            </a:r>
            <a:r>
              <a:rPr lang="zh-CN" altLang="en-US" dirty="0"/>
              <a:t>地址。</a:t>
            </a:r>
          </a:p>
        </p:txBody>
      </p:sp>
    </p:spTree>
    <p:extLst>
      <p:ext uri="{BB962C8B-B14F-4D97-AF65-F5344CB8AC3E}">
        <p14:creationId xmlns:p14="http://schemas.microsoft.com/office/powerpoint/2010/main" val="2116160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99169F-3620-4BD5-808F-18A1BF9B8868}"/>
              </a:ext>
            </a:extLst>
          </p:cNvPr>
          <p:cNvPicPr>
            <a:picLocks noChangeAspect="1"/>
          </p:cNvPicPr>
          <p:nvPr/>
        </p:nvPicPr>
        <p:blipFill>
          <a:blip r:embed="rId2"/>
          <a:stretch>
            <a:fillRect/>
          </a:stretch>
        </p:blipFill>
        <p:spPr>
          <a:xfrm>
            <a:off x="2247900" y="395287"/>
            <a:ext cx="7696200" cy="6067425"/>
          </a:xfrm>
          <a:prstGeom prst="rect">
            <a:avLst/>
          </a:prstGeom>
        </p:spPr>
      </p:pic>
    </p:spTree>
    <p:extLst>
      <p:ext uri="{BB962C8B-B14F-4D97-AF65-F5344CB8AC3E}">
        <p14:creationId xmlns:p14="http://schemas.microsoft.com/office/powerpoint/2010/main" val="2915105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63403-C743-451E-A72E-811F15417C0E}"/>
              </a:ext>
            </a:extLst>
          </p:cNvPr>
          <p:cNvSpPr>
            <a:spLocks noGrp="1"/>
          </p:cNvSpPr>
          <p:nvPr>
            <p:ph type="title"/>
          </p:nvPr>
        </p:nvSpPr>
        <p:spPr/>
        <p:txBody>
          <a:bodyPr/>
          <a:lstStyle/>
          <a:p>
            <a:r>
              <a:rPr lang="en-US" altLang="zh-CN" dirty="0"/>
              <a:t> sub_403600</a:t>
            </a:r>
            <a:endParaRPr lang="zh-CN" altLang="en-US" dirty="0"/>
          </a:p>
        </p:txBody>
      </p:sp>
      <p:sp>
        <p:nvSpPr>
          <p:cNvPr id="3" name="内容占位符 2">
            <a:extLst>
              <a:ext uri="{FF2B5EF4-FFF2-40B4-BE49-F238E27FC236}">
                <a16:creationId xmlns:a16="http://schemas.microsoft.com/office/drawing/2014/main" id="{A5C02D0B-916A-443F-A923-C06F33D7AF24}"/>
              </a:ext>
            </a:extLst>
          </p:cNvPr>
          <p:cNvSpPr>
            <a:spLocks noGrp="1"/>
          </p:cNvSpPr>
          <p:nvPr>
            <p:ph idx="1"/>
          </p:nvPr>
        </p:nvSpPr>
        <p:spPr>
          <a:xfrm>
            <a:off x="1141413" y="2078643"/>
            <a:ext cx="10574338" cy="4160839"/>
          </a:xfrm>
        </p:spPr>
        <p:txBody>
          <a:bodyPr>
            <a:normAutofit/>
          </a:bodyPr>
          <a:lstStyle/>
          <a:p>
            <a:r>
              <a:rPr lang="zh-CN" altLang="en-US" sz="2000" dirty="0"/>
              <a:t>程序首先通过</a:t>
            </a:r>
            <a:r>
              <a:rPr lang="en-US" altLang="zh-CN" sz="2000" dirty="0" err="1"/>
              <a:t>SHGetFolderPathA</a:t>
            </a:r>
            <a:r>
              <a:rPr lang="zh-CN" altLang="en-US" sz="2000" dirty="0"/>
              <a:t>函数获取自启动文件夹</a:t>
            </a:r>
            <a:r>
              <a:rPr lang="en-US" altLang="zh-CN" sz="2000" dirty="0"/>
              <a:t>C:/Documents and Settings/</a:t>
            </a:r>
            <a:r>
              <a:rPr lang="zh-CN" altLang="en-US" sz="2000" dirty="0"/>
              <a:t>当前用户</a:t>
            </a:r>
            <a:r>
              <a:rPr lang="en-US" altLang="zh-CN" sz="2000" dirty="0"/>
              <a:t>/</a:t>
            </a:r>
            <a:r>
              <a:rPr lang="en-US" altLang="zh-CN" sz="2000" dirty="0" err="1"/>
              <a:t>ApplicationData</a:t>
            </a:r>
            <a:r>
              <a:rPr lang="zh-CN" altLang="en-US" sz="2000" dirty="0"/>
              <a:t>；</a:t>
            </a:r>
            <a:endParaRPr lang="en-US" altLang="zh-CN" sz="2000" dirty="0"/>
          </a:p>
          <a:p>
            <a:r>
              <a:rPr lang="zh-CN" altLang="en-US" sz="2000" dirty="0"/>
              <a:t>通过</a:t>
            </a:r>
            <a:r>
              <a:rPr lang="en-US" altLang="zh-CN" sz="2000" dirty="0" err="1"/>
              <a:t>GetModuleFileNameA</a:t>
            </a:r>
            <a:r>
              <a:rPr lang="zh-CN" altLang="en-US" sz="2000" dirty="0"/>
              <a:t>获取当前程序运行的直接路径</a:t>
            </a:r>
            <a:r>
              <a:rPr lang="en-US" altLang="zh-CN" sz="2000" dirty="0" err="1"/>
              <a:t>Strcmp</a:t>
            </a:r>
            <a:r>
              <a:rPr lang="zh-CN" altLang="en-US" sz="2000" dirty="0"/>
              <a:t>判断当前执行文件夹是否等于</a:t>
            </a:r>
            <a:r>
              <a:rPr lang="en-US" altLang="zh-CN" sz="2000" dirty="0"/>
              <a:t>C:/Documents and Settings/</a:t>
            </a:r>
            <a:r>
              <a:rPr lang="zh-CN" altLang="en-US" sz="2000" dirty="0"/>
              <a:t>当前用户</a:t>
            </a:r>
            <a:r>
              <a:rPr lang="en-US" altLang="zh-CN" sz="2000" dirty="0"/>
              <a:t>/</a:t>
            </a:r>
            <a:r>
              <a:rPr lang="en-US" altLang="zh-CN" sz="2000" dirty="0" err="1"/>
              <a:t>ApplicationData</a:t>
            </a:r>
            <a:r>
              <a:rPr lang="zh-CN" altLang="en-US" sz="2000" dirty="0"/>
              <a:t>；</a:t>
            </a:r>
            <a:endParaRPr lang="en-US" altLang="zh-CN" sz="2000" dirty="0"/>
          </a:p>
          <a:p>
            <a:r>
              <a:rPr lang="zh-CN" altLang="en-US" sz="2000" dirty="0"/>
              <a:t>如果相同，通过</a:t>
            </a:r>
            <a:r>
              <a:rPr lang="en-US" altLang="zh-CN" sz="2000" dirty="0" err="1"/>
              <a:t>copyfile</a:t>
            </a:r>
            <a:r>
              <a:rPr lang="zh-CN" altLang="en-US" sz="2000" dirty="0"/>
              <a:t>将文件拷贝到</a:t>
            </a:r>
            <a:r>
              <a:rPr lang="en-US" altLang="zh-CN" sz="2000" dirty="0"/>
              <a:t>C:/Documentsand Settings/</a:t>
            </a:r>
            <a:r>
              <a:rPr lang="zh-CN" altLang="en-US" sz="2000" dirty="0"/>
              <a:t>当前用户</a:t>
            </a:r>
            <a:r>
              <a:rPr lang="en-US" altLang="zh-CN" sz="2000" dirty="0"/>
              <a:t>/Application Data</a:t>
            </a:r>
            <a:r>
              <a:rPr lang="zh-CN" altLang="en-US" sz="2000" dirty="0"/>
              <a:t>下。</a:t>
            </a:r>
            <a:endParaRPr lang="en-US" altLang="zh-CN" sz="2000" dirty="0"/>
          </a:p>
        </p:txBody>
      </p:sp>
      <p:pic>
        <p:nvPicPr>
          <p:cNvPr id="5" name="图片 4">
            <a:extLst>
              <a:ext uri="{FF2B5EF4-FFF2-40B4-BE49-F238E27FC236}">
                <a16:creationId xmlns:a16="http://schemas.microsoft.com/office/drawing/2014/main" id="{D6C8318F-3AB0-4CB3-AEE9-73BA8D33FD15}"/>
              </a:ext>
            </a:extLst>
          </p:cNvPr>
          <p:cNvPicPr>
            <a:picLocks noChangeAspect="1"/>
          </p:cNvPicPr>
          <p:nvPr/>
        </p:nvPicPr>
        <p:blipFill rotWithShape="1">
          <a:blip r:embed="rId2"/>
          <a:srcRect b="21531"/>
          <a:stretch/>
        </p:blipFill>
        <p:spPr>
          <a:xfrm>
            <a:off x="318221" y="4760913"/>
            <a:ext cx="11552381" cy="1554429"/>
          </a:xfrm>
          <a:prstGeom prst="rect">
            <a:avLst/>
          </a:prstGeom>
        </p:spPr>
      </p:pic>
    </p:spTree>
    <p:extLst>
      <p:ext uri="{BB962C8B-B14F-4D97-AF65-F5344CB8AC3E}">
        <p14:creationId xmlns:p14="http://schemas.microsoft.com/office/powerpoint/2010/main" val="3388358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6CEAA-FE76-4F98-B54D-22E2571B641C}"/>
              </a:ext>
            </a:extLst>
          </p:cNvPr>
          <p:cNvSpPr>
            <a:spLocks noGrp="1"/>
          </p:cNvSpPr>
          <p:nvPr>
            <p:ph type="title"/>
          </p:nvPr>
        </p:nvSpPr>
        <p:spPr/>
        <p:txBody>
          <a:bodyPr/>
          <a:lstStyle/>
          <a:p>
            <a:r>
              <a:rPr lang="en-US" altLang="zh-CN" dirty="0"/>
              <a:t> sub_403600</a:t>
            </a:r>
            <a:endParaRPr lang="zh-CN" altLang="en-US" dirty="0"/>
          </a:p>
        </p:txBody>
      </p:sp>
      <p:sp>
        <p:nvSpPr>
          <p:cNvPr id="3" name="内容占位符 2">
            <a:extLst>
              <a:ext uri="{FF2B5EF4-FFF2-40B4-BE49-F238E27FC236}">
                <a16:creationId xmlns:a16="http://schemas.microsoft.com/office/drawing/2014/main" id="{F9093D94-C164-4FF1-94E0-D956F502AC11}"/>
              </a:ext>
            </a:extLst>
          </p:cNvPr>
          <p:cNvSpPr>
            <a:spLocks noGrp="1"/>
          </p:cNvSpPr>
          <p:nvPr>
            <p:ph idx="1"/>
          </p:nvPr>
        </p:nvSpPr>
        <p:spPr>
          <a:xfrm>
            <a:off x="1141413" y="1658143"/>
            <a:ext cx="9905999" cy="2642706"/>
          </a:xfrm>
        </p:spPr>
        <p:txBody>
          <a:bodyPr/>
          <a:lstStyle/>
          <a:p>
            <a:r>
              <a:rPr lang="zh-CN" altLang="en-US" dirty="0"/>
              <a:t>通过将文件复制到临时目录并且添加启动项进行持久化。通过向注册表</a:t>
            </a:r>
            <a:r>
              <a:rPr lang="en-US" altLang="zh-CN" dirty="0"/>
              <a:t>SOFTWARE\Microsoft\Windows\CurrentVersion\Run</a:t>
            </a:r>
            <a:r>
              <a:rPr lang="zh-CN" altLang="en-US" dirty="0"/>
              <a:t>加入</a:t>
            </a:r>
            <a:r>
              <a:rPr lang="en-US" altLang="zh-CN" dirty="0" err="1"/>
              <a:t>eset_update</a:t>
            </a:r>
            <a:r>
              <a:rPr lang="zh-CN" altLang="en-US" dirty="0"/>
              <a:t>值，达到自启动的目的。</a:t>
            </a:r>
          </a:p>
          <a:p>
            <a:r>
              <a:rPr lang="zh-CN" altLang="en-US" dirty="0"/>
              <a:t>弹窗提示</a:t>
            </a:r>
            <a:r>
              <a:rPr lang="en-US" altLang="zh-CN" dirty="0"/>
              <a:t>ESET</a:t>
            </a:r>
            <a:r>
              <a:rPr lang="zh-CN" altLang="en-US" dirty="0"/>
              <a:t>更新成功，进一步诱导用户。</a:t>
            </a:r>
            <a:endParaRPr lang="en-US" altLang="zh-CN" dirty="0"/>
          </a:p>
          <a:p>
            <a:r>
              <a:rPr lang="zh-CN" altLang="en-US" dirty="0"/>
              <a:t>该函数内部功能为文件自拷贝，自启动设置，程序弹窗设置。</a:t>
            </a:r>
            <a:endParaRPr lang="en-US" altLang="zh-CN" dirty="0"/>
          </a:p>
        </p:txBody>
      </p:sp>
      <p:pic>
        <p:nvPicPr>
          <p:cNvPr id="4" name="图片 3">
            <a:extLst>
              <a:ext uri="{FF2B5EF4-FFF2-40B4-BE49-F238E27FC236}">
                <a16:creationId xmlns:a16="http://schemas.microsoft.com/office/drawing/2014/main" id="{077D70EF-FCA1-4026-A18A-B6969FEDC28F}"/>
              </a:ext>
            </a:extLst>
          </p:cNvPr>
          <p:cNvPicPr>
            <a:picLocks noChangeAspect="1"/>
          </p:cNvPicPr>
          <p:nvPr/>
        </p:nvPicPr>
        <p:blipFill rotWithShape="1">
          <a:blip r:embed="rId2"/>
          <a:srcRect t="51014" b="1"/>
          <a:stretch/>
        </p:blipFill>
        <p:spPr>
          <a:xfrm>
            <a:off x="627324" y="5758000"/>
            <a:ext cx="5276850" cy="1017174"/>
          </a:xfrm>
          <a:prstGeom prst="rect">
            <a:avLst/>
          </a:prstGeom>
        </p:spPr>
      </p:pic>
      <p:pic>
        <p:nvPicPr>
          <p:cNvPr id="6" name="图片 5">
            <a:extLst>
              <a:ext uri="{FF2B5EF4-FFF2-40B4-BE49-F238E27FC236}">
                <a16:creationId xmlns:a16="http://schemas.microsoft.com/office/drawing/2014/main" id="{87B175B6-558B-41A1-9CE0-BED1DEFF51DA}"/>
              </a:ext>
            </a:extLst>
          </p:cNvPr>
          <p:cNvPicPr>
            <a:picLocks noChangeAspect="1"/>
          </p:cNvPicPr>
          <p:nvPr/>
        </p:nvPicPr>
        <p:blipFill>
          <a:blip r:embed="rId3"/>
          <a:stretch>
            <a:fillRect/>
          </a:stretch>
        </p:blipFill>
        <p:spPr>
          <a:xfrm>
            <a:off x="627324" y="4300849"/>
            <a:ext cx="10866667" cy="1380952"/>
          </a:xfrm>
          <a:prstGeom prst="rect">
            <a:avLst/>
          </a:prstGeom>
        </p:spPr>
      </p:pic>
      <p:pic>
        <p:nvPicPr>
          <p:cNvPr id="7" name="图片 6">
            <a:extLst>
              <a:ext uri="{FF2B5EF4-FFF2-40B4-BE49-F238E27FC236}">
                <a16:creationId xmlns:a16="http://schemas.microsoft.com/office/drawing/2014/main" id="{7F28E754-4ED9-46FD-83FF-12F1286B3A7D}"/>
              </a:ext>
            </a:extLst>
          </p:cNvPr>
          <p:cNvPicPr>
            <a:picLocks noChangeAspect="1"/>
          </p:cNvPicPr>
          <p:nvPr/>
        </p:nvPicPr>
        <p:blipFill>
          <a:blip r:embed="rId4"/>
          <a:stretch>
            <a:fillRect/>
          </a:stretch>
        </p:blipFill>
        <p:spPr>
          <a:xfrm>
            <a:off x="6374661" y="5763213"/>
            <a:ext cx="5119330" cy="1011961"/>
          </a:xfrm>
          <a:prstGeom prst="rect">
            <a:avLst/>
          </a:prstGeom>
        </p:spPr>
      </p:pic>
    </p:spTree>
    <p:extLst>
      <p:ext uri="{BB962C8B-B14F-4D97-AF65-F5344CB8AC3E}">
        <p14:creationId xmlns:p14="http://schemas.microsoft.com/office/powerpoint/2010/main" val="1338478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DF9DF-CAEA-428C-80A7-0363BCB8A25E}"/>
              </a:ext>
            </a:extLst>
          </p:cNvPr>
          <p:cNvSpPr>
            <a:spLocks noGrp="1"/>
          </p:cNvSpPr>
          <p:nvPr>
            <p:ph type="title"/>
          </p:nvPr>
        </p:nvSpPr>
        <p:spPr/>
        <p:txBody>
          <a:bodyPr/>
          <a:lstStyle/>
          <a:p>
            <a:r>
              <a:rPr lang="en-US" altLang="zh-CN" dirty="0"/>
              <a:t> sub_401580</a:t>
            </a:r>
            <a:endParaRPr lang="zh-CN" altLang="en-US" dirty="0"/>
          </a:p>
        </p:txBody>
      </p:sp>
      <p:sp>
        <p:nvSpPr>
          <p:cNvPr id="3" name="内容占位符 2">
            <a:extLst>
              <a:ext uri="{FF2B5EF4-FFF2-40B4-BE49-F238E27FC236}">
                <a16:creationId xmlns:a16="http://schemas.microsoft.com/office/drawing/2014/main" id="{8E533D2D-AB11-4EC9-A656-9C65F24779BD}"/>
              </a:ext>
            </a:extLst>
          </p:cNvPr>
          <p:cNvSpPr>
            <a:spLocks noGrp="1"/>
          </p:cNvSpPr>
          <p:nvPr>
            <p:ph idx="1"/>
          </p:nvPr>
        </p:nvSpPr>
        <p:spPr>
          <a:xfrm>
            <a:off x="1141412" y="2249487"/>
            <a:ext cx="5491087" cy="3541714"/>
          </a:xfrm>
        </p:spPr>
        <p:txBody>
          <a:bodyPr>
            <a:normAutofit/>
          </a:bodyPr>
          <a:lstStyle/>
          <a:p>
            <a:r>
              <a:rPr lang="zh-CN" altLang="en-US" dirty="0"/>
              <a:t>此部分主要功能为获取本机网卡信息和执行获取磁盘序列号，以及随机数的生成，通过</a:t>
            </a:r>
            <a:r>
              <a:rPr lang="en-US" altLang="zh-CN" dirty="0" err="1"/>
              <a:t>GetAdaptersInfo</a:t>
            </a:r>
            <a:r>
              <a:rPr lang="zh-CN" altLang="en-US" dirty="0"/>
              <a:t>获取网卡配置和</a:t>
            </a:r>
            <a:r>
              <a:rPr lang="en-US" altLang="zh-CN" dirty="0" err="1"/>
              <a:t>ip</a:t>
            </a:r>
            <a:r>
              <a:rPr lang="zh-CN" altLang="en-US" dirty="0"/>
              <a:t>信息，后又通过</a:t>
            </a:r>
            <a:r>
              <a:rPr lang="en-US" altLang="zh-CN" dirty="0" err="1"/>
              <a:t>GetVolumeInformationA</a:t>
            </a:r>
            <a:r>
              <a:rPr lang="zh-CN" altLang="en-US" dirty="0"/>
              <a:t>来获取磁盘序列号，最后通过</a:t>
            </a:r>
            <a:r>
              <a:rPr lang="en-US" altLang="zh-CN" dirty="0" err="1"/>
              <a:t>GetTickCount</a:t>
            </a:r>
            <a:r>
              <a:rPr lang="zh-CN" altLang="en-US" dirty="0"/>
              <a:t>来生成随机数，具体功能如图。 </a:t>
            </a:r>
          </a:p>
        </p:txBody>
      </p:sp>
      <p:pic>
        <p:nvPicPr>
          <p:cNvPr id="4" name="图片 3">
            <a:extLst>
              <a:ext uri="{FF2B5EF4-FFF2-40B4-BE49-F238E27FC236}">
                <a16:creationId xmlns:a16="http://schemas.microsoft.com/office/drawing/2014/main" id="{35CB1252-2E8C-4966-838F-774E7BDCB5FB}"/>
              </a:ext>
            </a:extLst>
          </p:cNvPr>
          <p:cNvPicPr>
            <a:picLocks noChangeAspect="1"/>
          </p:cNvPicPr>
          <p:nvPr/>
        </p:nvPicPr>
        <p:blipFill>
          <a:blip r:embed="rId2"/>
          <a:stretch>
            <a:fillRect/>
          </a:stretch>
        </p:blipFill>
        <p:spPr>
          <a:xfrm>
            <a:off x="6700913" y="0"/>
            <a:ext cx="5491087" cy="6858000"/>
          </a:xfrm>
          <a:prstGeom prst="rect">
            <a:avLst/>
          </a:prstGeom>
        </p:spPr>
      </p:pic>
    </p:spTree>
    <p:extLst>
      <p:ext uri="{BB962C8B-B14F-4D97-AF65-F5344CB8AC3E}">
        <p14:creationId xmlns:p14="http://schemas.microsoft.com/office/powerpoint/2010/main" val="3192993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9AAAC-F3C0-4A85-B010-718340266980}"/>
              </a:ext>
            </a:extLst>
          </p:cNvPr>
          <p:cNvSpPr>
            <a:spLocks noGrp="1"/>
          </p:cNvSpPr>
          <p:nvPr>
            <p:ph type="title"/>
          </p:nvPr>
        </p:nvSpPr>
        <p:spPr/>
        <p:txBody>
          <a:bodyPr/>
          <a:lstStyle/>
          <a:p>
            <a:r>
              <a:rPr lang="en-US" altLang="zh-CN" dirty="0"/>
              <a:t> sub_401770</a:t>
            </a:r>
            <a:endParaRPr lang="zh-CN" altLang="en-US" dirty="0"/>
          </a:p>
        </p:txBody>
      </p:sp>
      <p:sp>
        <p:nvSpPr>
          <p:cNvPr id="3" name="内容占位符 2">
            <a:extLst>
              <a:ext uri="{FF2B5EF4-FFF2-40B4-BE49-F238E27FC236}">
                <a16:creationId xmlns:a16="http://schemas.microsoft.com/office/drawing/2014/main" id="{DFD62099-EDAF-4BF8-B865-DC311CA6FB35}"/>
              </a:ext>
            </a:extLst>
          </p:cNvPr>
          <p:cNvSpPr>
            <a:spLocks noGrp="1"/>
          </p:cNvSpPr>
          <p:nvPr>
            <p:ph idx="1"/>
          </p:nvPr>
        </p:nvSpPr>
        <p:spPr>
          <a:xfrm>
            <a:off x="1141413" y="2249487"/>
            <a:ext cx="4954588" cy="3541714"/>
          </a:xfrm>
        </p:spPr>
        <p:txBody>
          <a:bodyPr/>
          <a:lstStyle/>
          <a:p>
            <a:r>
              <a:rPr lang="zh-CN" altLang="en-US" dirty="0"/>
              <a:t> 该函数主要为获取系统版本信息的获取和操作系统的位数，通过</a:t>
            </a:r>
            <a:r>
              <a:rPr lang="en-US" altLang="zh-CN" dirty="0" err="1"/>
              <a:t>GetVersion</a:t>
            </a:r>
            <a:r>
              <a:rPr lang="zh-CN" altLang="en-US" dirty="0"/>
              <a:t>函数获取相关系统版本信息，然后通过</a:t>
            </a:r>
            <a:r>
              <a:rPr lang="en-US" altLang="zh-CN" dirty="0" err="1"/>
              <a:t>GetNativeSystemInfo</a:t>
            </a:r>
            <a:r>
              <a:rPr lang="en-US" altLang="zh-CN" dirty="0"/>
              <a:t>,</a:t>
            </a:r>
            <a:r>
              <a:rPr lang="zh-CN" altLang="en-US" dirty="0"/>
              <a:t>格式化一下，然后做数学运算，具体实现如图。</a:t>
            </a:r>
          </a:p>
        </p:txBody>
      </p:sp>
      <p:pic>
        <p:nvPicPr>
          <p:cNvPr id="4" name="图片 3">
            <a:extLst>
              <a:ext uri="{FF2B5EF4-FFF2-40B4-BE49-F238E27FC236}">
                <a16:creationId xmlns:a16="http://schemas.microsoft.com/office/drawing/2014/main" id="{2BA954C2-D11B-420D-927D-9FCA7ABC124B}"/>
              </a:ext>
            </a:extLst>
          </p:cNvPr>
          <p:cNvPicPr>
            <a:picLocks noChangeAspect="1"/>
          </p:cNvPicPr>
          <p:nvPr/>
        </p:nvPicPr>
        <p:blipFill>
          <a:blip r:embed="rId2"/>
          <a:stretch>
            <a:fillRect/>
          </a:stretch>
        </p:blipFill>
        <p:spPr>
          <a:xfrm>
            <a:off x="6094412" y="1657351"/>
            <a:ext cx="5857875" cy="4133850"/>
          </a:xfrm>
          <a:prstGeom prst="rect">
            <a:avLst/>
          </a:prstGeom>
        </p:spPr>
      </p:pic>
    </p:spTree>
    <p:extLst>
      <p:ext uri="{BB962C8B-B14F-4D97-AF65-F5344CB8AC3E}">
        <p14:creationId xmlns:p14="http://schemas.microsoft.com/office/powerpoint/2010/main" val="2022531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D4647-B947-41F2-8130-593A62F04D12}"/>
              </a:ext>
            </a:extLst>
          </p:cNvPr>
          <p:cNvSpPr>
            <a:spLocks noGrp="1"/>
          </p:cNvSpPr>
          <p:nvPr>
            <p:ph type="title"/>
          </p:nvPr>
        </p:nvSpPr>
        <p:spPr/>
        <p:txBody>
          <a:bodyPr/>
          <a:lstStyle/>
          <a:p>
            <a:r>
              <a:rPr lang="en-US" altLang="zh-CN" dirty="0"/>
              <a:t>sub_402790</a:t>
            </a:r>
            <a:endParaRPr lang="zh-CN" altLang="en-US" dirty="0"/>
          </a:p>
        </p:txBody>
      </p:sp>
      <p:sp>
        <p:nvSpPr>
          <p:cNvPr id="3" name="内容占位符 2">
            <a:extLst>
              <a:ext uri="{FF2B5EF4-FFF2-40B4-BE49-F238E27FC236}">
                <a16:creationId xmlns:a16="http://schemas.microsoft.com/office/drawing/2014/main" id="{31770BB1-ECBB-4565-8F7E-F23D257862FD}"/>
              </a:ext>
            </a:extLst>
          </p:cNvPr>
          <p:cNvSpPr>
            <a:spLocks noGrp="1"/>
          </p:cNvSpPr>
          <p:nvPr>
            <p:ph idx="1"/>
          </p:nvPr>
        </p:nvSpPr>
        <p:spPr>
          <a:xfrm>
            <a:off x="1141412" y="2249487"/>
            <a:ext cx="10269538" cy="3541714"/>
          </a:xfrm>
        </p:spPr>
        <p:txBody>
          <a:bodyPr/>
          <a:lstStyle/>
          <a:p>
            <a:r>
              <a:rPr lang="zh-CN" altLang="en-US" dirty="0"/>
              <a:t> 函数为注册表信息的修改。</a:t>
            </a:r>
            <a:endParaRPr lang="en-US" altLang="zh-CN" dirty="0"/>
          </a:p>
          <a:p>
            <a:r>
              <a:rPr lang="zh-CN" altLang="en-US" dirty="0"/>
              <a:t>对 </a:t>
            </a:r>
            <a:r>
              <a:rPr lang="en-US" altLang="zh-CN" b="1" dirty="0" err="1"/>
              <a:t>XhwjjsWnggtsxItrfns</a:t>
            </a:r>
            <a:r>
              <a:rPr lang="en-US" altLang="zh-CN" dirty="0"/>
              <a:t> </a:t>
            </a:r>
            <a:r>
              <a:rPr lang="zh-CN" altLang="en-US" dirty="0"/>
              <a:t>和</a:t>
            </a:r>
            <a:r>
              <a:rPr lang="en-US" altLang="zh-CN" b="1" dirty="0"/>
              <a:t>XTKY\\</a:t>
            </a:r>
            <a:r>
              <a:rPr lang="en-US" altLang="zh-CN" b="1" dirty="0" err="1"/>
              <a:t>FWJaRnhwtxtkya</a:t>
            </a:r>
            <a:r>
              <a:rPr lang="en-US" altLang="zh-CN" b="1" dirty="0"/>
              <a:t>\\</a:t>
            </a:r>
            <a:r>
              <a:rPr lang="en-US" altLang="zh-CN" b="1" dirty="0" err="1"/>
              <a:t>nsit|xaHzwwjsy</a:t>
            </a:r>
            <a:r>
              <a:rPr lang="en-US" altLang="zh-CN" b="1" dirty="0"/>
              <a:t>[</a:t>
            </a:r>
            <a:r>
              <a:rPr lang="en-US" altLang="zh-CN" b="1" dirty="0" err="1"/>
              <a:t>jwxntsaXhwjjsxf</a:t>
            </a:r>
            <a:r>
              <a:rPr lang="en-US" altLang="zh-CN" b="1" dirty="0"/>
              <a:t>{</a:t>
            </a:r>
            <a:r>
              <a:rPr lang="en-US" altLang="zh-CN" b="1" dirty="0" err="1"/>
              <a:t>jwx</a:t>
            </a:r>
            <a:br>
              <a:rPr lang="en-US" altLang="zh-CN" dirty="0"/>
            </a:br>
            <a:r>
              <a:rPr lang="zh-CN" altLang="en-US" dirty="0"/>
              <a:t>解密后做拼接，将存储在</a:t>
            </a:r>
            <a:r>
              <a:rPr lang="en-US" altLang="zh-CN" dirty="0"/>
              <a:t>qword_41A620</a:t>
            </a:r>
            <a:r>
              <a:rPr lang="zh-CN" altLang="en-US" dirty="0"/>
              <a:t>处的恶意</a:t>
            </a:r>
            <a:r>
              <a:rPr lang="en-US" altLang="zh-CN" dirty="0" err="1"/>
              <a:t>url</a:t>
            </a:r>
            <a:r>
              <a:rPr lang="zh-CN" altLang="en-US" dirty="0"/>
              <a:t>写入注册表内。</a:t>
            </a:r>
            <a:endParaRPr lang="en-US" altLang="zh-CN" dirty="0"/>
          </a:p>
          <a:p>
            <a:r>
              <a:rPr lang="zh-CN" altLang="en-US" dirty="0"/>
              <a:t>该恶意</a:t>
            </a:r>
            <a:r>
              <a:rPr lang="en-US" altLang="zh-CN" dirty="0" err="1"/>
              <a:t>url</a:t>
            </a:r>
            <a:r>
              <a:rPr lang="zh-CN" altLang="en-US" dirty="0"/>
              <a:t>就是之前提及过的 </a:t>
            </a:r>
            <a:r>
              <a:rPr lang="en-US" altLang="zh-CN" dirty="0"/>
              <a:t>general-second.org-help.com</a:t>
            </a:r>
          </a:p>
        </p:txBody>
      </p:sp>
    </p:spTree>
    <p:extLst>
      <p:ext uri="{BB962C8B-B14F-4D97-AF65-F5344CB8AC3E}">
        <p14:creationId xmlns:p14="http://schemas.microsoft.com/office/powerpoint/2010/main" val="99462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2E89F7-3ABA-4319-B8B7-C761C7CADC85}"/>
              </a:ext>
            </a:extLst>
          </p:cNvPr>
          <p:cNvPicPr>
            <a:picLocks noChangeAspect="1"/>
          </p:cNvPicPr>
          <p:nvPr/>
        </p:nvPicPr>
        <p:blipFill>
          <a:blip r:embed="rId2"/>
          <a:stretch>
            <a:fillRect/>
          </a:stretch>
        </p:blipFill>
        <p:spPr>
          <a:xfrm>
            <a:off x="1047750" y="733425"/>
            <a:ext cx="10096500" cy="5391150"/>
          </a:xfrm>
          <a:prstGeom prst="rect">
            <a:avLst/>
          </a:prstGeom>
        </p:spPr>
      </p:pic>
    </p:spTree>
    <p:extLst>
      <p:ext uri="{BB962C8B-B14F-4D97-AF65-F5344CB8AC3E}">
        <p14:creationId xmlns:p14="http://schemas.microsoft.com/office/powerpoint/2010/main" val="1928816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8CE5E-6832-4EAB-83E4-BEB92727018B}"/>
              </a:ext>
            </a:extLst>
          </p:cNvPr>
          <p:cNvSpPr>
            <a:spLocks noGrp="1"/>
          </p:cNvSpPr>
          <p:nvPr>
            <p:ph type="title"/>
          </p:nvPr>
        </p:nvSpPr>
        <p:spPr/>
        <p:txBody>
          <a:bodyPr/>
          <a:lstStyle/>
          <a:p>
            <a:r>
              <a:rPr lang="en-US" altLang="zh-CN" dirty="0"/>
              <a:t>OEP</a:t>
            </a:r>
            <a:r>
              <a:rPr lang="zh-CN" altLang="en-US" dirty="0"/>
              <a:t>与脱壳</a:t>
            </a:r>
          </a:p>
        </p:txBody>
      </p:sp>
      <p:sp>
        <p:nvSpPr>
          <p:cNvPr id="3" name="内容占位符 2">
            <a:extLst>
              <a:ext uri="{FF2B5EF4-FFF2-40B4-BE49-F238E27FC236}">
                <a16:creationId xmlns:a16="http://schemas.microsoft.com/office/drawing/2014/main" id="{3F0038DA-EEBB-44F6-B141-2D7EEDAF9A89}"/>
              </a:ext>
            </a:extLst>
          </p:cNvPr>
          <p:cNvSpPr>
            <a:spLocks noGrp="1"/>
          </p:cNvSpPr>
          <p:nvPr>
            <p:ph idx="1"/>
          </p:nvPr>
        </p:nvSpPr>
        <p:spPr/>
        <p:txBody>
          <a:bodyPr/>
          <a:lstStyle/>
          <a:p>
            <a:r>
              <a:rPr lang="en-US" altLang="zh-CN" dirty="0"/>
              <a:t>OEP</a:t>
            </a:r>
            <a:r>
              <a:rPr lang="zh-CN" altLang="en-US" dirty="0"/>
              <a:t>：</a:t>
            </a:r>
            <a:r>
              <a:rPr lang="en-US" altLang="zh-CN" dirty="0"/>
              <a:t>(Original Entry Point)</a:t>
            </a:r>
            <a:r>
              <a:rPr lang="zh-CN" altLang="en-US" dirty="0"/>
              <a:t>，程序的入口点，软件加壳就是隐藏了</a:t>
            </a:r>
            <a:r>
              <a:rPr lang="en-US" altLang="zh-CN" dirty="0"/>
              <a:t>OEP</a:t>
            </a:r>
            <a:r>
              <a:rPr lang="zh-CN" altLang="en-US" dirty="0"/>
              <a:t>（或者用了假的</a:t>
            </a:r>
            <a:r>
              <a:rPr lang="en-US" altLang="zh-CN" dirty="0"/>
              <a:t>OEP</a:t>
            </a:r>
            <a:r>
              <a:rPr lang="zh-CN" altLang="en-US" dirty="0"/>
              <a:t>）， 只要我们找到程序真正的</a:t>
            </a:r>
            <a:r>
              <a:rPr lang="en-US" altLang="zh-CN" dirty="0"/>
              <a:t>OEP</a:t>
            </a:r>
            <a:r>
              <a:rPr lang="zh-CN" altLang="en-US" dirty="0"/>
              <a:t>，就可以立刻脱壳。 </a:t>
            </a:r>
            <a:endParaRPr lang="en-US" altLang="zh-CN" dirty="0"/>
          </a:p>
          <a:p>
            <a:r>
              <a:rPr lang="en-US" altLang="zh-CN" dirty="0"/>
              <a:t>PUSHAD </a:t>
            </a:r>
            <a:r>
              <a:rPr lang="zh-CN" altLang="en-US" dirty="0"/>
              <a:t>（压栈） 代表程序的入口点，</a:t>
            </a:r>
            <a:r>
              <a:rPr lang="en-US" altLang="zh-CN" dirty="0"/>
              <a:t>POPAD </a:t>
            </a:r>
            <a:r>
              <a:rPr lang="zh-CN" altLang="en-US" dirty="0"/>
              <a:t>（出栈） 代表程序的出口点，与</a:t>
            </a:r>
            <a:r>
              <a:rPr lang="en-US" altLang="zh-CN" dirty="0"/>
              <a:t>PUSHAD</a:t>
            </a:r>
            <a:r>
              <a:rPr lang="zh-CN" altLang="en-US" dirty="0"/>
              <a:t>相对应，一般找到这个就代表</a:t>
            </a:r>
            <a:r>
              <a:rPr lang="en-US" altLang="zh-CN" dirty="0"/>
              <a:t>OEP</a:t>
            </a:r>
            <a:r>
              <a:rPr lang="zh-CN" altLang="en-US" dirty="0"/>
              <a:t>在附近。</a:t>
            </a:r>
            <a:endParaRPr lang="en-US" altLang="zh-CN" dirty="0"/>
          </a:p>
          <a:p>
            <a:r>
              <a:rPr lang="zh-CN" altLang="en-US" dirty="0"/>
              <a:t>一般用</a:t>
            </a:r>
            <a:r>
              <a:rPr lang="en-US" altLang="zh-CN" dirty="0"/>
              <a:t>OD</a:t>
            </a:r>
            <a:r>
              <a:rPr lang="zh-CN" altLang="en-US" dirty="0"/>
              <a:t>（</a:t>
            </a:r>
            <a:r>
              <a:rPr lang="en-US" altLang="zh-CN" dirty="0" err="1"/>
              <a:t>Ollydebug</a:t>
            </a:r>
            <a:r>
              <a:rPr lang="zh-CN" altLang="en-US" dirty="0"/>
              <a:t>）载入代码分析。是反汇编工作的常用工具。</a:t>
            </a:r>
          </a:p>
        </p:txBody>
      </p:sp>
    </p:spTree>
    <p:extLst>
      <p:ext uri="{BB962C8B-B14F-4D97-AF65-F5344CB8AC3E}">
        <p14:creationId xmlns:p14="http://schemas.microsoft.com/office/powerpoint/2010/main" val="3205722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2EE97-AB4F-44DE-8BB8-89023AB766AA}"/>
              </a:ext>
            </a:extLst>
          </p:cNvPr>
          <p:cNvSpPr>
            <a:spLocks noGrp="1"/>
          </p:cNvSpPr>
          <p:nvPr>
            <p:ph type="title"/>
          </p:nvPr>
        </p:nvSpPr>
        <p:spPr/>
        <p:txBody>
          <a:bodyPr/>
          <a:lstStyle/>
          <a:p>
            <a:r>
              <a:rPr lang="en-US" altLang="zh-CN" dirty="0" err="1"/>
              <a:t>CreateThread</a:t>
            </a:r>
            <a:endParaRPr lang="zh-CN" altLang="en-US" dirty="0"/>
          </a:p>
        </p:txBody>
      </p:sp>
      <p:sp>
        <p:nvSpPr>
          <p:cNvPr id="3" name="内容占位符 2">
            <a:extLst>
              <a:ext uri="{FF2B5EF4-FFF2-40B4-BE49-F238E27FC236}">
                <a16:creationId xmlns:a16="http://schemas.microsoft.com/office/drawing/2014/main" id="{8249A766-D6DA-4DFE-B950-290689DFA520}"/>
              </a:ext>
            </a:extLst>
          </p:cNvPr>
          <p:cNvSpPr>
            <a:spLocks noGrp="1"/>
          </p:cNvSpPr>
          <p:nvPr>
            <p:ph idx="1"/>
          </p:nvPr>
        </p:nvSpPr>
        <p:spPr/>
        <p:txBody>
          <a:bodyPr/>
          <a:lstStyle/>
          <a:p>
            <a:r>
              <a:rPr lang="en-US" altLang="zh-CN" dirty="0" err="1"/>
              <a:t>CreateThread</a:t>
            </a:r>
            <a:r>
              <a:rPr lang="zh-CN" altLang="en-US" dirty="0"/>
              <a:t>函数是用来创建相关网络请求进程；</a:t>
            </a:r>
            <a:endParaRPr lang="en-US" altLang="zh-CN" dirty="0"/>
          </a:p>
          <a:p>
            <a:r>
              <a:rPr lang="zh-CN" altLang="en-US" dirty="0"/>
              <a:t>针对该样本的分析，在完成上述的一部分函数分析时已经有了一些初步的的认识。这为接下来的分析有所帮助。</a:t>
            </a:r>
            <a:endParaRPr lang="en-US" altLang="zh-CN" dirty="0"/>
          </a:p>
          <a:p>
            <a:r>
              <a:rPr lang="zh-CN" altLang="en-US" dirty="0"/>
              <a:t>到新进程的</a:t>
            </a:r>
            <a:r>
              <a:rPr lang="en-US" altLang="zh-CN" dirty="0" err="1"/>
              <a:t>StartAddress</a:t>
            </a:r>
            <a:r>
              <a:rPr lang="zh-CN" altLang="en-US" dirty="0"/>
              <a:t>内来继续分析下，</a:t>
            </a:r>
            <a:r>
              <a:rPr lang="en-US" altLang="zh-CN" dirty="0" err="1"/>
              <a:t>StartAddress</a:t>
            </a:r>
            <a:r>
              <a:rPr lang="zh-CN" altLang="en-US" dirty="0"/>
              <a:t>开头部分函数分析如图。</a:t>
            </a:r>
          </a:p>
        </p:txBody>
      </p:sp>
      <p:pic>
        <p:nvPicPr>
          <p:cNvPr id="5" name="图片 4">
            <a:extLst>
              <a:ext uri="{FF2B5EF4-FFF2-40B4-BE49-F238E27FC236}">
                <a16:creationId xmlns:a16="http://schemas.microsoft.com/office/drawing/2014/main" id="{F4AA19DC-B6BB-431F-B7A4-0B292883B944}"/>
              </a:ext>
            </a:extLst>
          </p:cNvPr>
          <p:cNvPicPr>
            <a:picLocks noChangeAspect="1"/>
          </p:cNvPicPr>
          <p:nvPr/>
        </p:nvPicPr>
        <p:blipFill>
          <a:blip r:embed="rId2"/>
          <a:stretch>
            <a:fillRect/>
          </a:stretch>
        </p:blipFill>
        <p:spPr>
          <a:xfrm>
            <a:off x="4308852" y="4656673"/>
            <a:ext cx="6466718" cy="2201327"/>
          </a:xfrm>
          <a:prstGeom prst="rect">
            <a:avLst/>
          </a:prstGeom>
        </p:spPr>
      </p:pic>
    </p:spTree>
    <p:extLst>
      <p:ext uri="{BB962C8B-B14F-4D97-AF65-F5344CB8AC3E}">
        <p14:creationId xmlns:p14="http://schemas.microsoft.com/office/powerpoint/2010/main" val="212022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B0D60-710D-4235-B7C5-D1FA45683DD5}"/>
              </a:ext>
            </a:extLst>
          </p:cNvPr>
          <p:cNvSpPr>
            <a:spLocks noGrp="1"/>
          </p:cNvSpPr>
          <p:nvPr>
            <p:ph type="title"/>
          </p:nvPr>
        </p:nvSpPr>
        <p:spPr/>
        <p:txBody>
          <a:bodyPr/>
          <a:lstStyle/>
          <a:p>
            <a:r>
              <a:rPr lang="en-US" altLang="zh-CN" dirty="0"/>
              <a:t>sub_932F30</a:t>
            </a:r>
            <a:endParaRPr lang="zh-CN" altLang="en-US" dirty="0"/>
          </a:p>
        </p:txBody>
      </p:sp>
      <p:sp>
        <p:nvSpPr>
          <p:cNvPr id="3" name="内容占位符 2">
            <a:extLst>
              <a:ext uri="{FF2B5EF4-FFF2-40B4-BE49-F238E27FC236}">
                <a16:creationId xmlns:a16="http://schemas.microsoft.com/office/drawing/2014/main" id="{9BBCABC4-C674-4300-814F-8F7B591546C5}"/>
              </a:ext>
            </a:extLst>
          </p:cNvPr>
          <p:cNvSpPr>
            <a:spLocks noGrp="1"/>
          </p:cNvSpPr>
          <p:nvPr>
            <p:ph idx="1"/>
          </p:nvPr>
        </p:nvSpPr>
        <p:spPr>
          <a:xfrm>
            <a:off x="1141412" y="2249487"/>
            <a:ext cx="9905999" cy="608013"/>
          </a:xfrm>
        </p:spPr>
        <p:txBody>
          <a:bodyPr/>
          <a:lstStyle/>
          <a:p>
            <a:r>
              <a:rPr lang="zh-CN" altLang="en-US" dirty="0"/>
              <a:t>跟入</a:t>
            </a:r>
            <a:r>
              <a:rPr lang="en-US" altLang="zh-CN" dirty="0"/>
              <a:t>sub_932F30</a:t>
            </a:r>
            <a:r>
              <a:rPr lang="zh-CN" altLang="en-US" dirty="0"/>
              <a:t>为网络请求设置。</a:t>
            </a:r>
          </a:p>
        </p:txBody>
      </p:sp>
      <p:pic>
        <p:nvPicPr>
          <p:cNvPr id="4" name="图片 3">
            <a:extLst>
              <a:ext uri="{FF2B5EF4-FFF2-40B4-BE49-F238E27FC236}">
                <a16:creationId xmlns:a16="http://schemas.microsoft.com/office/drawing/2014/main" id="{869C61F0-A1D0-4B72-93F4-539470AF67E8}"/>
              </a:ext>
            </a:extLst>
          </p:cNvPr>
          <p:cNvPicPr>
            <a:picLocks noChangeAspect="1"/>
          </p:cNvPicPr>
          <p:nvPr/>
        </p:nvPicPr>
        <p:blipFill>
          <a:blip r:embed="rId2"/>
          <a:stretch>
            <a:fillRect/>
          </a:stretch>
        </p:blipFill>
        <p:spPr>
          <a:xfrm>
            <a:off x="666750" y="2857500"/>
            <a:ext cx="10858500" cy="1143000"/>
          </a:xfrm>
          <a:prstGeom prst="rect">
            <a:avLst/>
          </a:prstGeom>
        </p:spPr>
      </p:pic>
      <p:sp>
        <p:nvSpPr>
          <p:cNvPr id="6" name="内容占位符 2">
            <a:extLst>
              <a:ext uri="{FF2B5EF4-FFF2-40B4-BE49-F238E27FC236}">
                <a16:creationId xmlns:a16="http://schemas.microsoft.com/office/drawing/2014/main" id="{9F1968C9-39FB-40CF-A8DF-A9EFEF2FA9A4}"/>
              </a:ext>
            </a:extLst>
          </p:cNvPr>
          <p:cNvSpPr txBox="1">
            <a:spLocks/>
          </p:cNvSpPr>
          <p:nvPr/>
        </p:nvSpPr>
        <p:spPr>
          <a:xfrm>
            <a:off x="1141412" y="4034632"/>
            <a:ext cx="10764838" cy="152479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342900" indent="-342900"/>
            <a:r>
              <a:rPr lang="zh-CN" altLang="en-US" dirty="0"/>
              <a:t>请求头为</a:t>
            </a:r>
            <a:r>
              <a:rPr lang="en-US" altLang="zh-CN" dirty="0"/>
              <a:t>Mozilla/5.0 (Windows NT 10.0; Win64;x64) </a:t>
            </a:r>
            <a:r>
              <a:rPr lang="en-US" altLang="zh-CN" dirty="0" err="1"/>
              <a:t>AppleWebKit</a:t>
            </a:r>
            <a:r>
              <a:rPr lang="en-US" altLang="zh-CN" dirty="0"/>
              <a:t>/537.36 (KHTML, like Gecko) Chrome/60.0.3112.101Safari/537.36,gzip(</a:t>
            </a:r>
            <a:r>
              <a:rPr lang="en-US" altLang="zh-CN" dirty="0" err="1"/>
              <a:t>gfe</a:t>
            </a:r>
            <a:r>
              <a:rPr lang="en-US" altLang="zh-CN" dirty="0"/>
              <a:t>),</a:t>
            </a:r>
            <a:r>
              <a:rPr lang="en-US" altLang="zh-CN" dirty="0" err="1"/>
              <a:t>gzip</a:t>
            </a:r>
            <a:r>
              <a:rPr lang="en-US" altLang="zh-CN" dirty="0"/>
              <a:t>(</a:t>
            </a:r>
            <a:r>
              <a:rPr lang="en-US" altLang="zh-CN" dirty="0" err="1"/>
              <a:t>gfe</a:t>
            </a:r>
            <a:r>
              <a:rPr lang="en-US" altLang="zh-CN" dirty="0"/>
              <a:t>)",</a:t>
            </a:r>
          </a:p>
        </p:txBody>
      </p:sp>
      <p:pic>
        <p:nvPicPr>
          <p:cNvPr id="7" name="图片 6">
            <a:extLst>
              <a:ext uri="{FF2B5EF4-FFF2-40B4-BE49-F238E27FC236}">
                <a16:creationId xmlns:a16="http://schemas.microsoft.com/office/drawing/2014/main" id="{23914613-2C68-45DF-A852-3F32EEE67C7D}"/>
              </a:ext>
            </a:extLst>
          </p:cNvPr>
          <p:cNvPicPr>
            <a:picLocks noChangeAspect="1"/>
          </p:cNvPicPr>
          <p:nvPr/>
        </p:nvPicPr>
        <p:blipFill>
          <a:blip r:embed="rId3"/>
          <a:stretch>
            <a:fillRect/>
          </a:stretch>
        </p:blipFill>
        <p:spPr>
          <a:xfrm>
            <a:off x="1685924" y="5463382"/>
            <a:ext cx="8681105" cy="1394618"/>
          </a:xfrm>
          <a:prstGeom prst="rect">
            <a:avLst/>
          </a:prstGeom>
        </p:spPr>
      </p:pic>
    </p:spTree>
    <p:extLst>
      <p:ext uri="{BB962C8B-B14F-4D97-AF65-F5344CB8AC3E}">
        <p14:creationId xmlns:p14="http://schemas.microsoft.com/office/powerpoint/2010/main" val="422211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368FCB7-D553-4005-88F0-7632FFE16730}"/>
              </a:ext>
            </a:extLst>
          </p:cNvPr>
          <p:cNvPicPr>
            <a:picLocks noChangeAspect="1"/>
          </p:cNvPicPr>
          <p:nvPr/>
        </p:nvPicPr>
        <p:blipFill>
          <a:blip r:embed="rId2"/>
          <a:stretch>
            <a:fillRect/>
          </a:stretch>
        </p:blipFill>
        <p:spPr>
          <a:xfrm>
            <a:off x="252412" y="2245280"/>
            <a:ext cx="11687175" cy="4086225"/>
          </a:xfrm>
          <a:prstGeom prst="rect">
            <a:avLst/>
          </a:prstGeom>
        </p:spPr>
      </p:pic>
      <p:sp>
        <p:nvSpPr>
          <p:cNvPr id="5" name="内容占位符 2">
            <a:extLst>
              <a:ext uri="{FF2B5EF4-FFF2-40B4-BE49-F238E27FC236}">
                <a16:creationId xmlns:a16="http://schemas.microsoft.com/office/drawing/2014/main" id="{4BE5C8D0-CE12-43D9-9F1E-E16C884CC1DF}"/>
              </a:ext>
            </a:extLst>
          </p:cNvPr>
          <p:cNvSpPr>
            <a:spLocks noGrp="1"/>
          </p:cNvSpPr>
          <p:nvPr>
            <p:ph idx="1"/>
          </p:nvPr>
        </p:nvSpPr>
        <p:spPr>
          <a:xfrm>
            <a:off x="1142999" y="1038244"/>
            <a:ext cx="9905999" cy="2657456"/>
          </a:xfrm>
        </p:spPr>
        <p:txBody>
          <a:bodyPr>
            <a:normAutofit/>
          </a:bodyPr>
          <a:lstStyle/>
          <a:p>
            <a:r>
              <a:rPr lang="zh-CN" altLang="en-US" dirty="0"/>
              <a:t>通过创建新的线程进行网络请求，通过前面获取的请求的</a:t>
            </a:r>
            <a:r>
              <a:rPr lang="en-US" altLang="zh-CN" dirty="0"/>
              <a:t>URL</a:t>
            </a:r>
            <a:r>
              <a:rPr lang="zh-CN" altLang="en-US" dirty="0"/>
              <a:t>，然后构造</a:t>
            </a:r>
            <a:r>
              <a:rPr lang="en-US" altLang="zh-CN" dirty="0"/>
              <a:t>HTTP</a:t>
            </a:r>
            <a:r>
              <a:rPr lang="zh-CN" altLang="en-US" dirty="0"/>
              <a:t>请求结构。然后使用</a:t>
            </a:r>
            <a:r>
              <a:rPr lang="en-US" altLang="zh-CN" dirty="0"/>
              <a:t>GET</a:t>
            </a:r>
            <a:r>
              <a:rPr lang="zh-CN" altLang="en-US" dirty="0"/>
              <a:t>方法，从远端的服务器请求数据。</a:t>
            </a:r>
          </a:p>
        </p:txBody>
      </p:sp>
    </p:spTree>
    <p:extLst>
      <p:ext uri="{BB962C8B-B14F-4D97-AF65-F5344CB8AC3E}">
        <p14:creationId xmlns:p14="http://schemas.microsoft.com/office/powerpoint/2010/main" val="1797648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3F1AD-A94B-49DC-B2C0-5FFF9ED9EFC9}"/>
              </a:ext>
            </a:extLst>
          </p:cNvPr>
          <p:cNvSpPr>
            <a:spLocks noGrp="1"/>
          </p:cNvSpPr>
          <p:nvPr>
            <p:ph type="title"/>
          </p:nvPr>
        </p:nvSpPr>
        <p:spPr/>
        <p:txBody>
          <a:bodyPr/>
          <a:lstStyle/>
          <a:p>
            <a:r>
              <a:rPr lang="en-US" altLang="zh-CN" dirty="0"/>
              <a:t>sub_932F30</a:t>
            </a:r>
            <a:endParaRPr lang="zh-CN" altLang="en-US" dirty="0"/>
          </a:p>
        </p:txBody>
      </p:sp>
      <p:sp>
        <p:nvSpPr>
          <p:cNvPr id="3" name="内容占位符 2">
            <a:extLst>
              <a:ext uri="{FF2B5EF4-FFF2-40B4-BE49-F238E27FC236}">
                <a16:creationId xmlns:a16="http://schemas.microsoft.com/office/drawing/2014/main" id="{F081191F-6945-4E65-BF72-D6A5C5FA9A4A}"/>
              </a:ext>
            </a:extLst>
          </p:cNvPr>
          <p:cNvSpPr>
            <a:spLocks noGrp="1"/>
          </p:cNvSpPr>
          <p:nvPr>
            <p:ph idx="1"/>
          </p:nvPr>
        </p:nvSpPr>
        <p:spPr>
          <a:xfrm>
            <a:off x="1141412" y="2249487"/>
            <a:ext cx="9905999" cy="655638"/>
          </a:xfrm>
        </p:spPr>
        <p:txBody>
          <a:bodyPr/>
          <a:lstStyle/>
          <a:p>
            <a:r>
              <a:rPr lang="zh-CN" altLang="en-US" dirty="0"/>
              <a:t>请求的数据如下，经过</a:t>
            </a:r>
            <a:r>
              <a:rPr lang="en-US" altLang="zh-CN" dirty="0"/>
              <a:t>base64</a:t>
            </a:r>
            <a:r>
              <a:rPr lang="zh-CN" altLang="en-US" dirty="0"/>
              <a:t>解密后，是收集系统新的命令。</a:t>
            </a:r>
          </a:p>
        </p:txBody>
      </p:sp>
      <p:sp>
        <p:nvSpPr>
          <p:cNvPr id="5" name="内容占位符 2">
            <a:extLst>
              <a:ext uri="{FF2B5EF4-FFF2-40B4-BE49-F238E27FC236}">
                <a16:creationId xmlns:a16="http://schemas.microsoft.com/office/drawing/2014/main" id="{A49CF3A5-C661-4923-AF9E-708C4D2371C2}"/>
              </a:ext>
            </a:extLst>
          </p:cNvPr>
          <p:cNvSpPr txBox="1">
            <a:spLocks/>
          </p:cNvSpPr>
          <p:nvPr/>
        </p:nvSpPr>
        <p:spPr>
          <a:xfrm>
            <a:off x="1141410" y="5791201"/>
            <a:ext cx="9905999" cy="6556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zh-CN" altLang="en-US" dirty="0"/>
          </a:p>
        </p:txBody>
      </p:sp>
      <p:grpSp>
        <p:nvGrpSpPr>
          <p:cNvPr id="7" name="组合 6">
            <a:extLst>
              <a:ext uri="{FF2B5EF4-FFF2-40B4-BE49-F238E27FC236}">
                <a16:creationId xmlns:a16="http://schemas.microsoft.com/office/drawing/2014/main" id="{1B118E0B-109F-475F-9D1F-903090B36962}"/>
              </a:ext>
            </a:extLst>
          </p:cNvPr>
          <p:cNvGrpSpPr/>
          <p:nvPr/>
        </p:nvGrpSpPr>
        <p:grpSpPr>
          <a:xfrm>
            <a:off x="764790" y="2905125"/>
            <a:ext cx="10659241" cy="2886076"/>
            <a:chOff x="764790" y="2905125"/>
            <a:chExt cx="10659241" cy="2886076"/>
          </a:xfrm>
        </p:grpSpPr>
        <p:pic>
          <p:nvPicPr>
            <p:cNvPr id="4" name="图片 3">
              <a:extLst>
                <a:ext uri="{FF2B5EF4-FFF2-40B4-BE49-F238E27FC236}">
                  <a16:creationId xmlns:a16="http://schemas.microsoft.com/office/drawing/2014/main" id="{F339AA49-5980-4B1F-975C-08FD35EC81A5}"/>
                </a:ext>
              </a:extLst>
            </p:cNvPr>
            <p:cNvPicPr>
              <a:picLocks noChangeAspect="1"/>
            </p:cNvPicPr>
            <p:nvPr/>
          </p:nvPicPr>
          <p:blipFill>
            <a:blip r:embed="rId2"/>
            <a:stretch>
              <a:fillRect/>
            </a:stretch>
          </p:blipFill>
          <p:spPr>
            <a:xfrm>
              <a:off x="764790" y="2905125"/>
              <a:ext cx="10659241" cy="2886076"/>
            </a:xfrm>
            <a:prstGeom prst="rect">
              <a:avLst/>
            </a:prstGeom>
          </p:spPr>
        </p:pic>
        <p:pic>
          <p:nvPicPr>
            <p:cNvPr id="6" name="图片 5">
              <a:extLst>
                <a:ext uri="{FF2B5EF4-FFF2-40B4-BE49-F238E27FC236}">
                  <a16:creationId xmlns:a16="http://schemas.microsoft.com/office/drawing/2014/main" id="{99A7B1E8-37E6-4295-B1C2-ED2A179EA679}"/>
                </a:ext>
              </a:extLst>
            </p:cNvPr>
            <p:cNvPicPr>
              <a:picLocks noChangeAspect="1"/>
            </p:cNvPicPr>
            <p:nvPr/>
          </p:nvPicPr>
          <p:blipFill>
            <a:blip r:embed="rId3"/>
            <a:stretch>
              <a:fillRect/>
            </a:stretch>
          </p:blipFill>
          <p:spPr>
            <a:xfrm>
              <a:off x="2658483" y="4506625"/>
              <a:ext cx="6525511" cy="1201448"/>
            </a:xfrm>
            <a:prstGeom prst="rect">
              <a:avLst/>
            </a:prstGeom>
          </p:spPr>
        </p:pic>
      </p:grpSp>
    </p:spTree>
    <p:extLst>
      <p:ext uri="{BB962C8B-B14F-4D97-AF65-F5344CB8AC3E}">
        <p14:creationId xmlns:p14="http://schemas.microsoft.com/office/powerpoint/2010/main" val="1150036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A4ADA1-7D72-42EC-BDCE-48B897FF55A0}"/>
              </a:ext>
            </a:extLst>
          </p:cNvPr>
          <p:cNvSpPr>
            <a:spLocks noGrp="1"/>
          </p:cNvSpPr>
          <p:nvPr>
            <p:ph type="title"/>
          </p:nvPr>
        </p:nvSpPr>
        <p:spPr/>
        <p:txBody>
          <a:bodyPr/>
          <a:lstStyle/>
          <a:p>
            <a:r>
              <a:rPr lang="en-US" altLang="zh-CN" dirty="0"/>
              <a:t>sub_931AA0</a:t>
            </a:r>
            <a:endParaRPr lang="zh-CN" altLang="en-US" dirty="0"/>
          </a:p>
        </p:txBody>
      </p:sp>
      <p:sp>
        <p:nvSpPr>
          <p:cNvPr id="3" name="内容占位符 2">
            <a:extLst>
              <a:ext uri="{FF2B5EF4-FFF2-40B4-BE49-F238E27FC236}">
                <a16:creationId xmlns:a16="http://schemas.microsoft.com/office/drawing/2014/main" id="{05842F61-6DAE-44FE-A67C-D2F583516FF1}"/>
              </a:ext>
            </a:extLst>
          </p:cNvPr>
          <p:cNvSpPr>
            <a:spLocks noGrp="1"/>
          </p:cNvSpPr>
          <p:nvPr>
            <p:ph idx="1"/>
          </p:nvPr>
        </p:nvSpPr>
        <p:spPr>
          <a:xfrm>
            <a:off x="1165223" y="1811546"/>
            <a:ext cx="9905999" cy="3541714"/>
          </a:xfrm>
        </p:spPr>
        <p:txBody>
          <a:bodyPr/>
          <a:lstStyle/>
          <a:p>
            <a:r>
              <a:rPr lang="zh-CN" altLang="en-US" dirty="0"/>
              <a:t>这部分程序流程比较直接。</a:t>
            </a:r>
            <a:endParaRPr lang="en-US" altLang="zh-CN" dirty="0"/>
          </a:p>
          <a:p>
            <a:r>
              <a:rPr lang="zh-CN" altLang="en-US" dirty="0"/>
              <a:t>首先样本会对特定字串进行解密，发现这里程序加载了一个</a:t>
            </a:r>
            <a:r>
              <a:rPr lang="en-US" altLang="zh-CN" dirty="0"/>
              <a:t>rundll32.exe</a:t>
            </a:r>
            <a:r>
              <a:rPr lang="zh-CN" altLang="en-US" dirty="0"/>
              <a:t>文件，但缺失该文件的相关行为说明，可能需要进行动态调试进行查看。</a:t>
            </a:r>
          </a:p>
        </p:txBody>
      </p:sp>
      <p:pic>
        <p:nvPicPr>
          <p:cNvPr id="6" name="图片 5">
            <a:extLst>
              <a:ext uri="{FF2B5EF4-FFF2-40B4-BE49-F238E27FC236}">
                <a16:creationId xmlns:a16="http://schemas.microsoft.com/office/drawing/2014/main" id="{ADE9F05F-F0A1-40EF-810F-B9497CA185F6}"/>
              </a:ext>
            </a:extLst>
          </p:cNvPr>
          <p:cNvPicPr>
            <a:picLocks noChangeAspect="1"/>
          </p:cNvPicPr>
          <p:nvPr/>
        </p:nvPicPr>
        <p:blipFill>
          <a:blip r:embed="rId2"/>
          <a:stretch>
            <a:fillRect/>
          </a:stretch>
        </p:blipFill>
        <p:spPr>
          <a:xfrm>
            <a:off x="1249562" y="3798887"/>
            <a:ext cx="9689699" cy="2144712"/>
          </a:xfrm>
          <a:prstGeom prst="rect">
            <a:avLst/>
          </a:prstGeom>
        </p:spPr>
      </p:pic>
    </p:spTree>
    <p:extLst>
      <p:ext uri="{BB962C8B-B14F-4D97-AF65-F5344CB8AC3E}">
        <p14:creationId xmlns:p14="http://schemas.microsoft.com/office/powerpoint/2010/main" val="4187511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2E3F2-C345-41DF-8F9F-6B1D66FB54FE}"/>
              </a:ext>
            </a:extLst>
          </p:cNvPr>
          <p:cNvSpPr>
            <a:spLocks noGrp="1"/>
          </p:cNvSpPr>
          <p:nvPr>
            <p:ph type="title"/>
          </p:nvPr>
        </p:nvSpPr>
        <p:spPr/>
        <p:txBody>
          <a:bodyPr/>
          <a:lstStyle/>
          <a:p>
            <a:r>
              <a:rPr lang="en-US" altLang="zh-CN" dirty="0"/>
              <a:t>sub_931AA0</a:t>
            </a:r>
            <a:endParaRPr lang="zh-CN" altLang="en-US" dirty="0"/>
          </a:p>
        </p:txBody>
      </p:sp>
      <p:sp>
        <p:nvSpPr>
          <p:cNvPr id="3" name="内容占位符 2">
            <a:extLst>
              <a:ext uri="{FF2B5EF4-FFF2-40B4-BE49-F238E27FC236}">
                <a16:creationId xmlns:a16="http://schemas.microsoft.com/office/drawing/2014/main" id="{888A3505-A3DB-40BA-ADF1-520852AA4250}"/>
              </a:ext>
            </a:extLst>
          </p:cNvPr>
          <p:cNvSpPr>
            <a:spLocks noGrp="1"/>
          </p:cNvSpPr>
          <p:nvPr>
            <p:ph idx="1"/>
          </p:nvPr>
        </p:nvSpPr>
        <p:spPr/>
        <p:txBody>
          <a:bodyPr/>
          <a:lstStyle/>
          <a:p>
            <a:r>
              <a:rPr lang="zh-CN" altLang="en-US" dirty="0"/>
              <a:t>我们继续向下走，通过动态调试看到，程序会获取</a:t>
            </a:r>
            <a:r>
              <a:rPr lang="en-US" altLang="zh-CN" dirty="0"/>
              <a:t>C:\\Users\\</a:t>
            </a:r>
            <a:r>
              <a:rPr lang="zh-CN" altLang="en-US" dirty="0"/>
              <a:t>用户</a:t>
            </a:r>
            <a:r>
              <a:rPr lang="en-US" altLang="zh-CN" dirty="0"/>
              <a:t>\\AppData\\Local\\Temp\\</a:t>
            </a:r>
            <a:r>
              <a:rPr lang="zh-CN" altLang="en-US" dirty="0"/>
              <a:t>相关文件下，然后将</a:t>
            </a:r>
            <a:r>
              <a:rPr lang="en-US" altLang="zh-CN" dirty="0"/>
              <a:t>tmp.LOG</a:t>
            </a:r>
            <a:r>
              <a:rPr lang="zh-CN" altLang="en-US" dirty="0"/>
              <a:t>与该文件夹进行拼接。</a:t>
            </a:r>
          </a:p>
          <a:p>
            <a:endParaRPr lang="zh-CN" altLang="en-US" dirty="0"/>
          </a:p>
        </p:txBody>
      </p:sp>
      <p:pic>
        <p:nvPicPr>
          <p:cNvPr id="4" name="图片 3">
            <a:extLst>
              <a:ext uri="{FF2B5EF4-FFF2-40B4-BE49-F238E27FC236}">
                <a16:creationId xmlns:a16="http://schemas.microsoft.com/office/drawing/2014/main" id="{D9DE9557-CD0E-4A84-97B5-DF1F37450B8C}"/>
              </a:ext>
            </a:extLst>
          </p:cNvPr>
          <p:cNvPicPr>
            <a:picLocks noChangeAspect="1"/>
          </p:cNvPicPr>
          <p:nvPr/>
        </p:nvPicPr>
        <p:blipFill>
          <a:blip r:embed="rId2"/>
          <a:stretch>
            <a:fillRect/>
          </a:stretch>
        </p:blipFill>
        <p:spPr>
          <a:xfrm>
            <a:off x="1165223" y="3733799"/>
            <a:ext cx="9858375" cy="1638300"/>
          </a:xfrm>
          <a:prstGeom prst="rect">
            <a:avLst/>
          </a:prstGeom>
        </p:spPr>
      </p:pic>
    </p:spTree>
    <p:extLst>
      <p:ext uri="{BB962C8B-B14F-4D97-AF65-F5344CB8AC3E}">
        <p14:creationId xmlns:p14="http://schemas.microsoft.com/office/powerpoint/2010/main" val="2835416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693BE-1040-4580-B19A-222B60D5B96C}"/>
              </a:ext>
            </a:extLst>
          </p:cNvPr>
          <p:cNvSpPr>
            <a:spLocks noGrp="1"/>
          </p:cNvSpPr>
          <p:nvPr>
            <p:ph type="title"/>
          </p:nvPr>
        </p:nvSpPr>
        <p:spPr/>
        <p:txBody>
          <a:bodyPr/>
          <a:lstStyle/>
          <a:p>
            <a:r>
              <a:rPr lang="en-US" altLang="zh-CN" dirty="0"/>
              <a:t>sub_931AA0</a:t>
            </a:r>
            <a:endParaRPr lang="zh-CN" altLang="en-US" dirty="0"/>
          </a:p>
        </p:txBody>
      </p:sp>
      <p:sp>
        <p:nvSpPr>
          <p:cNvPr id="3" name="内容占位符 2">
            <a:extLst>
              <a:ext uri="{FF2B5EF4-FFF2-40B4-BE49-F238E27FC236}">
                <a16:creationId xmlns:a16="http://schemas.microsoft.com/office/drawing/2014/main" id="{1476A635-B89A-4B9A-847E-6DA5FD3E5494}"/>
              </a:ext>
            </a:extLst>
          </p:cNvPr>
          <p:cNvSpPr>
            <a:spLocks noGrp="1"/>
          </p:cNvSpPr>
          <p:nvPr>
            <p:ph idx="1"/>
          </p:nvPr>
        </p:nvSpPr>
        <p:spPr>
          <a:xfrm>
            <a:off x="5541962" y="1514475"/>
            <a:ext cx="6535738" cy="2036764"/>
          </a:xfrm>
        </p:spPr>
        <p:txBody>
          <a:bodyPr>
            <a:normAutofit fontScale="92500" lnSpcReduction="20000"/>
          </a:bodyPr>
          <a:lstStyle/>
          <a:p>
            <a:r>
              <a:rPr lang="zh-CN" altLang="en-US" dirty="0"/>
              <a:t>继续向下，看到这里会对文件名进行一个分割添加动物后缀，例如</a:t>
            </a:r>
            <a:r>
              <a:rPr lang="en-US" altLang="zh-CN" dirty="0"/>
              <a:t>tiger</a:t>
            </a:r>
            <a:r>
              <a:rPr lang="zh-CN" altLang="en-US" dirty="0"/>
              <a:t>、</a:t>
            </a:r>
            <a:r>
              <a:rPr lang="en-US" altLang="zh-CN" dirty="0"/>
              <a:t>wolf</a:t>
            </a:r>
            <a:r>
              <a:rPr lang="zh-CN" altLang="en-US" dirty="0"/>
              <a:t>等，属于</a:t>
            </a:r>
            <a:r>
              <a:rPr lang="en-US" altLang="zh-CN" dirty="0" err="1"/>
              <a:t>KimSuky</a:t>
            </a:r>
            <a:r>
              <a:rPr lang="zh-CN" altLang="en-US" dirty="0"/>
              <a:t>家族系列的经典操作。</a:t>
            </a:r>
            <a:endParaRPr lang="en-US" altLang="zh-CN" dirty="0"/>
          </a:p>
          <a:p>
            <a:r>
              <a:rPr lang="zh-CN" altLang="en-US" dirty="0"/>
              <a:t>根据文件后缀的判断结果，如果为包含有</a:t>
            </a:r>
            <a:r>
              <a:rPr lang="en-US" altLang="zh-CN" dirty="0"/>
              <a:t>tiger</a:t>
            </a:r>
            <a:r>
              <a:rPr lang="zh-CN" altLang="en-US" dirty="0"/>
              <a:t>接受相应的命令参数，然后通过</a:t>
            </a:r>
            <a:r>
              <a:rPr lang="en-US" altLang="zh-CN" dirty="0" err="1"/>
              <a:t>cmd</a:t>
            </a:r>
            <a:r>
              <a:rPr lang="zh-CN" altLang="en-US" dirty="0"/>
              <a:t>执行</a:t>
            </a:r>
          </a:p>
          <a:p>
            <a:endParaRPr lang="en-US" altLang="zh-CN" dirty="0"/>
          </a:p>
          <a:p>
            <a:endParaRPr lang="zh-CN" altLang="en-US" dirty="0"/>
          </a:p>
        </p:txBody>
      </p:sp>
      <p:pic>
        <p:nvPicPr>
          <p:cNvPr id="4" name="图片 3">
            <a:extLst>
              <a:ext uri="{FF2B5EF4-FFF2-40B4-BE49-F238E27FC236}">
                <a16:creationId xmlns:a16="http://schemas.microsoft.com/office/drawing/2014/main" id="{C41BC9DB-6F0A-4D3C-97BA-B1D948F6BD29}"/>
              </a:ext>
            </a:extLst>
          </p:cNvPr>
          <p:cNvPicPr>
            <a:picLocks noChangeAspect="1"/>
          </p:cNvPicPr>
          <p:nvPr/>
        </p:nvPicPr>
        <p:blipFill rotWithShape="1">
          <a:blip r:embed="rId2"/>
          <a:srcRect t="16221"/>
          <a:stretch/>
        </p:blipFill>
        <p:spPr>
          <a:xfrm>
            <a:off x="323850" y="2381250"/>
            <a:ext cx="5153025" cy="4476750"/>
          </a:xfrm>
          <a:prstGeom prst="rect">
            <a:avLst/>
          </a:prstGeom>
        </p:spPr>
      </p:pic>
      <p:pic>
        <p:nvPicPr>
          <p:cNvPr id="5" name="图片 4">
            <a:extLst>
              <a:ext uri="{FF2B5EF4-FFF2-40B4-BE49-F238E27FC236}">
                <a16:creationId xmlns:a16="http://schemas.microsoft.com/office/drawing/2014/main" id="{EB8FE529-4FD4-4978-99C2-20409ED35BB8}"/>
              </a:ext>
            </a:extLst>
          </p:cNvPr>
          <p:cNvPicPr>
            <a:picLocks noChangeAspect="1"/>
          </p:cNvPicPr>
          <p:nvPr/>
        </p:nvPicPr>
        <p:blipFill rotWithShape="1">
          <a:blip r:embed="rId3"/>
          <a:srcRect l="2671"/>
          <a:stretch/>
        </p:blipFill>
        <p:spPr>
          <a:xfrm>
            <a:off x="5476875" y="3571875"/>
            <a:ext cx="6535738" cy="3286125"/>
          </a:xfrm>
          <a:prstGeom prst="rect">
            <a:avLst/>
          </a:prstGeom>
        </p:spPr>
      </p:pic>
    </p:spTree>
    <p:extLst>
      <p:ext uri="{BB962C8B-B14F-4D97-AF65-F5344CB8AC3E}">
        <p14:creationId xmlns:p14="http://schemas.microsoft.com/office/powerpoint/2010/main" val="3060345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E4FC78-3CB7-427B-85DE-EE181ED3AC45}"/>
              </a:ext>
            </a:extLst>
          </p:cNvPr>
          <p:cNvSpPr>
            <a:spLocks noGrp="1"/>
          </p:cNvSpPr>
          <p:nvPr>
            <p:ph type="title"/>
          </p:nvPr>
        </p:nvSpPr>
        <p:spPr/>
        <p:txBody>
          <a:bodyPr/>
          <a:lstStyle/>
          <a:p>
            <a:r>
              <a:rPr lang="zh-CN" altLang="en-US" dirty="0"/>
              <a:t>动物指令</a:t>
            </a:r>
          </a:p>
        </p:txBody>
      </p:sp>
      <p:sp>
        <p:nvSpPr>
          <p:cNvPr id="3" name="内容占位符 2">
            <a:extLst>
              <a:ext uri="{FF2B5EF4-FFF2-40B4-BE49-F238E27FC236}">
                <a16:creationId xmlns:a16="http://schemas.microsoft.com/office/drawing/2014/main" id="{65805DA7-053C-4821-A8F6-F47ED1607DF2}"/>
              </a:ext>
            </a:extLst>
          </p:cNvPr>
          <p:cNvSpPr>
            <a:spLocks noGrp="1"/>
          </p:cNvSpPr>
          <p:nvPr>
            <p:ph idx="1"/>
          </p:nvPr>
        </p:nvSpPr>
        <p:spPr/>
        <p:txBody>
          <a:bodyPr/>
          <a:lstStyle/>
          <a:p>
            <a:r>
              <a:rPr lang="zh-CN" altLang="en-US" dirty="0"/>
              <a:t>除了</a:t>
            </a:r>
            <a:r>
              <a:rPr lang="en-US" altLang="zh-CN" dirty="0"/>
              <a:t>tiger</a:t>
            </a:r>
            <a:r>
              <a:rPr lang="zh-CN" altLang="en-US" dirty="0"/>
              <a:t>标识外，还有</a:t>
            </a:r>
            <a:r>
              <a:rPr lang="en-US" altLang="zh-CN" dirty="0"/>
              <a:t>lion</a:t>
            </a:r>
            <a:r>
              <a:rPr lang="zh-CN" altLang="en-US" dirty="0"/>
              <a:t>，</a:t>
            </a:r>
            <a:r>
              <a:rPr lang="en-US" altLang="zh-CN" dirty="0"/>
              <a:t>wolf</a:t>
            </a:r>
            <a:r>
              <a:rPr lang="zh-CN" altLang="en-US" dirty="0"/>
              <a:t>，</a:t>
            </a:r>
            <a:r>
              <a:rPr lang="en-US" altLang="zh-CN" dirty="0"/>
              <a:t>monkey</a:t>
            </a:r>
            <a:r>
              <a:rPr lang="zh-CN" altLang="en-US" dirty="0"/>
              <a:t>，</a:t>
            </a:r>
            <a:r>
              <a:rPr lang="en-US" altLang="zh-CN" dirty="0"/>
              <a:t>fox</a:t>
            </a:r>
            <a:r>
              <a:rPr lang="zh-CN" altLang="en-US" dirty="0"/>
              <a:t>和 </a:t>
            </a:r>
            <a:r>
              <a:rPr lang="en-US" altLang="zh-CN" dirty="0"/>
              <a:t>cat</a:t>
            </a:r>
            <a:r>
              <a:rPr lang="zh-CN" altLang="en-US" dirty="0"/>
              <a:t>等标识，每个标识对应的处理方式也不一样。</a:t>
            </a:r>
          </a:p>
          <a:p>
            <a:r>
              <a:rPr lang="zh-CN" altLang="en-US" dirty="0"/>
              <a:t>例如</a:t>
            </a:r>
            <a:r>
              <a:rPr lang="en-US" altLang="zh-CN" dirty="0"/>
              <a:t>monkey</a:t>
            </a:r>
            <a:r>
              <a:rPr lang="zh-CN" altLang="en-US" dirty="0"/>
              <a:t>标识会通过创建进程的方式执行下载的文件。</a:t>
            </a:r>
          </a:p>
        </p:txBody>
      </p:sp>
      <p:pic>
        <p:nvPicPr>
          <p:cNvPr id="4" name="图片 3">
            <a:extLst>
              <a:ext uri="{FF2B5EF4-FFF2-40B4-BE49-F238E27FC236}">
                <a16:creationId xmlns:a16="http://schemas.microsoft.com/office/drawing/2014/main" id="{182A929B-8B50-4FC6-AF05-64EF96E0F332}"/>
              </a:ext>
            </a:extLst>
          </p:cNvPr>
          <p:cNvPicPr>
            <a:picLocks noChangeAspect="1"/>
          </p:cNvPicPr>
          <p:nvPr/>
        </p:nvPicPr>
        <p:blipFill>
          <a:blip r:embed="rId2"/>
          <a:stretch>
            <a:fillRect/>
          </a:stretch>
        </p:blipFill>
        <p:spPr>
          <a:xfrm>
            <a:off x="1657060" y="3905250"/>
            <a:ext cx="8874701" cy="2643187"/>
          </a:xfrm>
          <a:prstGeom prst="rect">
            <a:avLst/>
          </a:prstGeom>
        </p:spPr>
      </p:pic>
    </p:spTree>
    <p:extLst>
      <p:ext uri="{BB962C8B-B14F-4D97-AF65-F5344CB8AC3E}">
        <p14:creationId xmlns:p14="http://schemas.microsoft.com/office/powerpoint/2010/main" val="661253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1CBF-2A23-4C0B-9D0A-E632CB3A3F1F}"/>
              </a:ext>
            </a:extLst>
          </p:cNvPr>
          <p:cNvSpPr>
            <a:spLocks noGrp="1"/>
          </p:cNvSpPr>
          <p:nvPr>
            <p:ph type="title"/>
          </p:nvPr>
        </p:nvSpPr>
        <p:spPr/>
        <p:txBody>
          <a:bodyPr/>
          <a:lstStyle/>
          <a:p>
            <a:r>
              <a:rPr lang="zh-CN" altLang="en-US" dirty="0"/>
              <a:t>动物指令</a:t>
            </a:r>
          </a:p>
        </p:txBody>
      </p:sp>
      <p:sp>
        <p:nvSpPr>
          <p:cNvPr id="3" name="内容占位符 2">
            <a:extLst>
              <a:ext uri="{FF2B5EF4-FFF2-40B4-BE49-F238E27FC236}">
                <a16:creationId xmlns:a16="http://schemas.microsoft.com/office/drawing/2014/main" id="{D376D1CA-F172-4C37-A3AF-F261E8FEAC57}"/>
              </a:ext>
            </a:extLst>
          </p:cNvPr>
          <p:cNvSpPr>
            <a:spLocks noGrp="1"/>
          </p:cNvSpPr>
          <p:nvPr>
            <p:ph idx="1"/>
          </p:nvPr>
        </p:nvSpPr>
        <p:spPr/>
        <p:txBody>
          <a:bodyPr/>
          <a:lstStyle/>
          <a:p>
            <a:r>
              <a:rPr lang="zh-CN" altLang="en-US" dirty="0"/>
              <a:t>如果是</a:t>
            </a:r>
            <a:r>
              <a:rPr lang="en-US" altLang="zh-CN" dirty="0"/>
              <a:t>fox</a:t>
            </a:r>
            <a:r>
              <a:rPr lang="zh-CN" altLang="en-US" dirty="0"/>
              <a:t>标识和</a:t>
            </a:r>
            <a:r>
              <a:rPr lang="en-US" altLang="zh-CN" dirty="0"/>
              <a:t>cat</a:t>
            </a:r>
            <a:r>
              <a:rPr lang="zh-CN" altLang="en-US" dirty="0"/>
              <a:t>标识等相关的，除了执行文件外将还会对注册表信息进行操作。</a:t>
            </a:r>
          </a:p>
          <a:p>
            <a:endParaRPr lang="zh-CN" altLang="en-US" dirty="0"/>
          </a:p>
        </p:txBody>
      </p:sp>
      <p:pic>
        <p:nvPicPr>
          <p:cNvPr id="6" name="图片 5">
            <a:extLst>
              <a:ext uri="{FF2B5EF4-FFF2-40B4-BE49-F238E27FC236}">
                <a16:creationId xmlns:a16="http://schemas.microsoft.com/office/drawing/2014/main" id="{AF8A4842-82EC-43DD-9D28-457255C2FDF8}"/>
              </a:ext>
            </a:extLst>
          </p:cNvPr>
          <p:cNvPicPr>
            <a:picLocks noChangeAspect="1"/>
          </p:cNvPicPr>
          <p:nvPr/>
        </p:nvPicPr>
        <p:blipFill>
          <a:blip r:embed="rId2"/>
          <a:stretch>
            <a:fillRect/>
          </a:stretch>
        </p:blipFill>
        <p:spPr>
          <a:xfrm>
            <a:off x="3008352" y="3316286"/>
            <a:ext cx="6175296" cy="3541714"/>
          </a:xfrm>
          <a:prstGeom prst="rect">
            <a:avLst/>
          </a:prstGeom>
        </p:spPr>
      </p:pic>
    </p:spTree>
    <p:extLst>
      <p:ext uri="{BB962C8B-B14F-4D97-AF65-F5344CB8AC3E}">
        <p14:creationId xmlns:p14="http://schemas.microsoft.com/office/powerpoint/2010/main" val="2502575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CEEFF-117A-463E-832D-8AD659118FA1}"/>
              </a:ext>
            </a:extLst>
          </p:cNvPr>
          <p:cNvSpPr>
            <a:spLocks noGrp="1"/>
          </p:cNvSpPr>
          <p:nvPr>
            <p:ph type="title"/>
          </p:nvPr>
        </p:nvSpPr>
        <p:spPr/>
        <p:txBody>
          <a:bodyPr/>
          <a:lstStyle/>
          <a:p>
            <a:r>
              <a:rPr lang="en-US" altLang="zh-CN" dirty="0"/>
              <a:t>sub_931AA0</a:t>
            </a:r>
            <a:endParaRPr lang="zh-CN" altLang="en-US" dirty="0"/>
          </a:p>
        </p:txBody>
      </p:sp>
      <p:sp>
        <p:nvSpPr>
          <p:cNvPr id="3" name="内容占位符 2">
            <a:extLst>
              <a:ext uri="{FF2B5EF4-FFF2-40B4-BE49-F238E27FC236}">
                <a16:creationId xmlns:a16="http://schemas.microsoft.com/office/drawing/2014/main" id="{5AEE0AEA-1306-4A74-8D23-3274B0610220}"/>
              </a:ext>
            </a:extLst>
          </p:cNvPr>
          <p:cNvSpPr>
            <a:spLocks noGrp="1"/>
          </p:cNvSpPr>
          <p:nvPr>
            <p:ph idx="1"/>
          </p:nvPr>
        </p:nvSpPr>
        <p:spPr>
          <a:xfrm>
            <a:off x="1141412" y="2249487"/>
            <a:ext cx="9905997" cy="3541714"/>
          </a:xfrm>
        </p:spPr>
        <p:txBody>
          <a:bodyPr>
            <a:normAutofit lnSpcReduction="10000"/>
          </a:bodyPr>
          <a:lstStyle/>
          <a:p>
            <a:r>
              <a:rPr lang="zh-CN" altLang="en-US" dirty="0"/>
              <a:t>通过解密可以发现，加密的字符串对应的就是</a:t>
            </a:r>
            <a:endParaRPr lang="en-US" altLang="zh-CN" dirty="0"/>
          </a:p>
          <a:p>
            <a:r>
              <a:rPr lang="en-US" altLang="zh-CN" dirty="0"/>
              <a:t>SOFTWARE\Microsoft\Windows\CurrentVersion\Run </a:t>
            </a:r>
          </a:p>
          <a:p>
            <a:r>
              <a:rPr lang="en-US" altLang="zh-CN" dirty="0"/>
              <a:t>SOFTWARE\Microsoft\Windows\CurrentVersion\Screensavers\</a:t>
            </a:r>
            <a:r>
              <a:rPr lang="en-US" altLang="zh-CN" dirty="0" err="1"/>
              <a:t>ScreenRibbonsDomain</a:t>
            </a:r>
            <a:r>
              <a:rPr lang="zh-CN" altLang="en-US" dirty="0"/>
              <a:t>。</a:t>
            </a:r>
            <a:endParaRPr lang="en-US" altLang="zh-CN" dirty="0"/>
          </a:p>
          <a:p>
            <a:r>
              <a:rPr lang="zh-CN" altLang="en-US" dirty="0"/>
              <a:t>通过两个参数修改注册表达到自启动和修改屏保属性的目的。</a:t>
            </a:r>
            <a:endParaRPr lang="en-US" altLang="zh-CN" dirty="0"/>
          </a:p>
          <a:p>
            <a:r>
              <a:rPr lang="zh-CN" altLang="en-US" dirty="0"/>
              <a:t>代码见下图。</a:t>
            </a:r>
            <a:br>
              <a:rPr lang="zh-CN" altLang="en-US" dirty="0"/>
            </a:br>
            <a:endParaRPr lang="zh-CN" altLang="en-US" dirty="0"/>
          </a:p>
        </p:txBody>
      </p:sp>
    </p:spTree>
    <p:extLst>
      <p:ext uri="{BB962C8B-B14F-4D97-AF65-F5344CB8AC3E}">
        <p14:creationId xmlns:p14="http://schemas.microsoft.com/office/powerpoint/2010/main" val="196847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7C455-48A5-45F0-B327-1AE4F34A475F}"/>
              </a:ext>
            </a:extLst>
          </p:cNvPr>
          <p:cNvSpPr>
            <a:spLocks noGrp="1"/>
          </p:cNvSpPr>
          <p:nvPr>
            <p:ph type="title"/>
          </p:nvPr>
        </p:nvSpPr>
        <p:spPr/>
        <p:txBody>
          <a:bodyPr/>
          <a:lstStyle/>
          <a:p>
            <a:r>
              <a:rPr lang="zh-CN" altLang="en-US" dirty="0"/>
              <a:t>单步跟踪</a:t>
            </a:r>
          </a:p>
        </p:txBody>
      </p:sp>
      <p:sp>
        <p:nvSpPr>
          <p:cNvPr id="3" name="内容占位符 2">
            <a:extLst>
              <a:ext uri="{FF2B5EF4-FFF2-40B4-BE49-F238E27FC236}">
                <a16:creationId xmlns:a16="http://schemas.microsoft.com/office/drawing/2014/main" id="{A5CB0981-943E-4298-AE93-D7599FDE1EFF}"/>
              </a:ext>
            </a:extLst>
          </p:cNvPr>
          <p:cNvSpPr>
            <a:spLocks noGrp="1"/>
          </p:cNvSpPr>
          <p:nvPr>
            <p:ph idx="1"/>
          </p:nvPr>
        </p:nvSpPr>
        <p:spPr/>
        <p:txBody>
          <a:bodyPr/>
          <a:lstStyle/>
          <a:p>
            <a:r>
              <a:rPr lang="zh-CN" altLang="en-US" dirty="0"/>
              <a:t>脱壳方法中最基础的就是单步跟踪法。</a:t>
            </a:r>
            <a:endParaRPr lang="en-US" altLang="zh-CN" dirty="0"/>
          </a:p>
          <a:p>
            <a:r>
              <a:rPr lang="zh-CN" altLang="en-US" dirty="0"/>
              <a:t>单步跟踪法就是利用</a:t>
            </a:r>
            <a:r>
              <a:rPr lang="en-US" altLang="zh-CN" dirty="0"/>
              <a:t>OD</a:t>
            </a:r>
            <a:r>
              <a:rPr lang="zh-CN" altLang="en-US" dirty="0"/>
              <a:t>的单条指令执行功能，一步步执行下去，在单步跟踪的时候需要跳过一些的指令。比如向回跳的指令。最后找到</a:t>
            </a:r>
            <a:r>
              <a:rPr lang="en-US" altLang="zh-CN" dirty="0"/>
              <a:t>OEP</a:t>
            </a:r>
            <a:r>
              <a:rPr lang="zh-CN" altLang="en-US" dirty="0"/>
              <a:t>并从</a:t>
            </a:r>
            <a:r>
              <a:rPr lang="en-US" altLang="zh-CN" dirty="0"/>
              <a:t>OD</a:t>
            </a:r>
            <a:r>
              <a:rPr lang="zh-CN" altLang="en-US" dirty="0"/>
              <a:t>中</a:t>
            </a:r>
            <a:r>
              <a:rPr lang="en-US" altLang="zh-CN" dirty="0"/>
              <a:t>dump</a:t>
            </a:r>
            <a:r>
              <a:rPr lang="zh-CN" altLang="en-US" dirty="0"/>
              <a:t>出来。</a:t>
            </a:r>
          </a:p>
          <a:p>
            <a:endParaRPr lang="zh-CN" altLang="en-US" dirty="0"/>
          </a:p>
          <a:p>
            <a:endParaRPr lang="zh-CN" altLang="en-US" dirty="0"/>
          </a:p>
        </p:txBody>
      </p:sp>
    </p:spTree>
    <p:extLst>
      <p:ext uri="{BB962C8B-B14F-4D97-AF65-F5344CB8AC3E}">
        <p14:creationId xmlns:p14="http://schemas.microsoft.com/office/powerpoint/2010/main" val="3935296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1A3E92F-DE7C-4391-B779-A141719DACC4}"/>
              </a:ext>
            </a:extLst>
          </p:cNvPr>
          <p:cNvPicPr>
            <a:picLocks noChangeAspect="1"/>
          </p:cNvPicPr>
          <p:nvPr/>
        </p:nvPicPr>
        <p:blipFill>
          <a:blip r:embed="rId2"/>
          <a:stretch>
            <a:fillRect/>
          </a:stretch>
        </p:blipFill>
        <p:spPr>
          <a:xfrm>
            <a:off x="361950" y="1247775"/>
            <a:ext cx="11468100" cy="4362450"/>
          </a:xfrm>
          <a:prstGeom prst="rect">
            <a:avLst/>
          </a:prstGeom>
        </p:spPr>
      </p:pic>
    </p:spTree>
    <p:extLst>
      <p:ext uri="{BB962C8B-B14F-4D97-AF65-F5344CB8AC3E}">
        <p14:creationId xmlns:p14="http://schemas.microsoft.com/office/powerpoint/2010/main" val="1893006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BFD41-E94F-4E71-99D6-5B2C799EE9B3}"/>
              </a:ext>
            </a:extLst>
          </p:cNvPr>
          <p:cNvSpPr>
            <a:spLocks noGrp="1"/>
          </p:cNvSpPr>
          <p:nvPr>
            <p:ph type="title"/>
          </p:nvPr>
        </p:nvSpPr>
        <p:spPr/>
        <p:txBody>
          <a:bodyPr/>
          <a:lstStyle/>
          <a:p>
            <a:r>
              <a:rPr lang="zh-CN" altLang="en-US" dirty="0"/>
              <a:t>样本行为总结</a:t>
            </a:r>
          </a:p>
        </p:txBody>
      </p:sp>
      <p:sp>
        <p:nvSpPr>
          <p:cNvPr id="3" name="内容占位符 2">
            <a:extLst>
              <a:ext uri="{FF2B5EF4-FFF2-40B4-BE49-F238E27FC236}">
                <a16:creationId xmlns:a16="http://schemas.microsoft.com/office/drawing/2014/main" id="{EAA90D7A-2765-4282-B37E-558B11289E4A}"/>
              </a:ext>
            </a:extLst>
          </p:cNvPr>
          <p:cNvSpPr>
            <a:spLocks noGrp="1"/>
          </p:cNvSpPr>
          <p:nvPr>
            <p:ph idx="1"/>
          </p:nvPr>
        </p:nvSpPr>
        <p:spPr>
          <a:xfrm>
            <a:off x="1141412" y="2249487"/>
            <a:ext cx="9905999" cy="4237038"/>
          </a:xfrm>
        </p:spPr>
        <p:txBody>
          <a:bodyPr>
            <a:normAutofit/>
          </a:bodyPr>
          <a:lstStyle/>
          <a:p>
            <a:r>
              <a:rPr lang="en-US" altLang="zh-CN" dirty="0"/>
              <a:t>1</a:t>
            </a:r>
            <a:r>
              <a:rPr lang="zh-CN" altLang="en-US" dirty="0"/>
              <a:t>、 样本通过</a:t>
            </a:r>
            <a:r>
              <a:rPr lang="en-US" altLang="zh-CN" dirty="0"/>
              <a:t>sub_4011E0</a:t>
            </a:r>
            <a:r>
              <a:rPr lang="zh-CN" altLang="en-US" dirty="0"/>
              <a:t>调用解密函数解密一部分关键</a:t>
            </a:r>
            <a:r>
              <a:rPr lang="en-US" altLang="zh-CN" dirty="0" err="1"/>
              <a:t>api</a:t>
            </a:r>
            <a:r>
              <a:rPr lang="en-US" altLang="zh-CN" dirty="0"/>
              <a:t>,</a:t>
            </a:r>
            <a:r>
              <a:rPr lang="zh-CN" altLang="en-US" dirty="0"/>
              <a:t>加载了</a:t>
            </a:r>
            <a:r>
              <a:rPr lang="en-US" altLang="zh-CN" dirty="0"/>
              <a:t>WININET.dll</a:t>
            </a:r>
            <a:r>
              <a:rPr lang="zh-CN" altLang="en-US" dirty="0"/>
              <a:t>、</a:t>
            </a:r>
            <a:r>
              <a:rPr lang="en-US" altLang="zh-CN" dirty="0"/>
              <a:t>urlmon.dll</a:t>
            </a:r>
            <a:r>
              <a:rPr lang="zh-CN" altLang="en-US" dirty="0"/>
              <a:t>、</a:t>
            </a:r>
            <a:r>
              <a:rPr lang="en-US" altLang="zh-CN" dirty="0"/>
              <a:t>kennel32.dll</a:t>
            </a:r>
            <a:r>
              <a:rPr lang="zh-CN" altLang="en-US" dirty="0"/>
              <a:t>，并通过</a:t>
            </a:r>
            <a:r>
              <a:rPr lang="en-US" altLang="zh-CN" dirty="0" err="1"/>
              <a:t>GetProcAddress</a:t>
            </a:r>
            <a:r>
              <a:rPr lang="zh-CN" altLang="en-US" dirty="0"/>
              <a:t>函数获取相应函数地址，函数如下</a:t>
            </a:r>
            <a:r>
              <a:rPr lang="en-US" altLang="zh-CN" dirty="0" err="1"/>
              <a:t>InternetOpenA</a:t>
            </a:r>
            <a:r>
              <a:rPr lang="zh-CN" altLang="en-US" dirty="0"/>
              <a:t>、</a:t>
            </a:r>
            <a:r>
              <a:rPr lang="en-US" altLang="zh-CN" dirty="0" err="1"/>
              <a:t>InternetCloseHandle</a:t>
            </a:r>
            <a:r>
              <a:rPr lang="zh-CN" altLang="en-US" dirty="0"/>
              <a:t>、</a:t>
            </a:r>
            <a:r>
              <a:rPr lang="en-US" altLang="zh-CN" dirty="0" err="1"/>
              <a:t>InternetConnectA</a:t>
            </a:r>
            <a:r>
              <a:rPr lang="zh-CN" altLang="en-US" dirty="0"/>
              <a:t>、</a:t>
            </a:r>
            <a:r>
              <a:rPr lang="en-US" altLang="zh-CN" dirty="0" err="1"/>
              <a:t>HttpOpenRequestAHttpSend</a:t>
            </a:r>
            <a:r>
              <a:rPr lang="zh-CN" altLang="en-US" dirty="0"/>
              <a:t>、</a:t>
            </a:r>
            <a:r>
              <a:rPr lang="en-US" altLang="zh-CN" dirty="0" err="1"/>
              <a:t>RequestAURLDownloadToFileA</a:t>
            </a:r>
            <a:r>
              <a:rPr lang="zh-CN" altLang="en-US" dirty="0"/>
              <a:t>、</a:t>
            </a:r>
            <a:r>
              <a:rPr lang="en-US" altLang="zh-CN" dirty="0" err="1"/>
              <a:t>DeleteUrlCacheEntryA</a:t>
            </a:r>
            <a:r>
              <a:rPr lang="zh-CN" altLang="en-US" dirty="0"/>
              <a:t>、</a:t>
            </a:r>
            <a:r>
              <a:rPr lang="en-US" altLang="zh-CN" dirty="0" err="1"/>
              <a:t>WinExec</a:t>
            </a:r>
            <a:r>
              <a:rPr lang="zh-CN" altLang="en-US" dirty="0"/>
              <a:t>、</a:t>
            </a:r>
            <a:r>
              <a:rPr lang="en-US" altLang="zh-CN" dirty="0"/>
              <a:t>CreateToolhelp32Snapshot</a:t>
            </a:r>
            <a:r>
              <a:rPr lang="zh-CN" altLang="en-US" dirty="0"/>
              <a:t>、</a:t>
            </a:r>
            <a:r>
              <a:rPr lang="en-US" altLang="zh-CN" dirty="0" err="1"/>
              <a:t>InternetReadFile</a:t>
            </a:r>
            <a:r>
              <a:rPr lang="zh-CN" altLang="en-US" dirty="0"/>
              <a:t>、</a:t>
            </a:r>
            <a:r>
              <a:rPr lang="en-US" altLang="zh-CN" dirty="0" err="1"/>
              <a:t>InternetQueryDataAvailable</a:t>
            </a:r>
            <a:r>
              <a:rPr lang="zh-CN" altLang="en-US" dirty="0"/>
              <a:t>。</a:t>
            </a:r>
          </a:p>
        </p:txBody>
      </p:sp>
    </p:spTree>
    <p:extLst>
      <p:ext uri="{BB962C8B-B14F-4D97-AF65-F5344CB8AC3E}">
        <p14:creationId xmlns:p14="http://schemas.microsoft.com/office/powerpoint/2010/main" val="1207496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F96EE-0B37-4C37-AFD2-26771782ECA8}"/>
              </a:ext>
            </a:extLst>
          </p:cNvPr>
          <p:cNvSpPr>
            <a:spLocks noGrp="1"/>
          </p:cNvSpPr>
          <p:nvPr>
            <p:ph type="title"/>
          </p:nvPr>
        </p:nvSpPr>
        <p:spPr/>
        <p:txBody>
          <a:bodyPr/>
          <a:lstStyle/>
          <a:p>
            <a:r>
              <a:rPr lang="zh-CN" altLang="en-US" dirty="0"/>
              <a:t>样本行为总结</a:t>
            </a:r>
          </a:p>
        </p:txBody>
      </p:sp>
      <p:sp>
        <p:nvSpPr>
          <p:cNvPr id="3" name="内容占位符 2">
            <a:extLst>
              <a:ext uri="{FF2B5EF4-FFF2-40B4-BE49-F238E27FC236}">
                <a16:creationId xmlns:a16="http://schemas.microsoft.com/office/drawing/2014/main" id="{5BF440F3-B6E4-47A9-B614-D092CEB33BB1}"/>
              </a:ext>
            </a:extLst>
          </p:cNvPr>
          <p:cNvSpPr>
            <a:spLocks noGrp="1"/>
          </p:cNvSpPr>
          <p:nvPr>
            <p:ph idx="1"/>
          </p:nvPr>
        </p:nvSpPr>
        <p:spPr/>
        <p:txBody>
          <a:bodyPr>
            <a:normAutofit fontScale="92500" lnSpcReduction="10000"/>
          </a:bodyPr>
          <a:lstStyle/>
          <a:p>
            <a:r>
              <a:rPr lang="en-US" altLang="zh-CN" dirty="0"/>
              <a:t>2</a:t>
            </a:r>
            <a:r>
              <a:rPr lang="zh-CN" altLang="en-US" dirty="0"/>
              <a:t>、 通过</a:t>
            </a:r>
            <a:r>
              <a:rPr lang="en-US" altLang="zh-CN" dirty="0"/>
              <a:t>sub_403600</a:t>
            </a:r>
            <a:r>
              <a:rPr lang="zh-CN" altLang="en-US" dirty="0"/>
              <a:t>函数实现文件自拷贝，自启动设置，程序弹窗设置。</a:t>
            </a:r>
          </a:p>
          <a:p>
            <a:r>
              <a:rPr lang="en-US" altLang="zh-CN" dirty="0"/>
              <a:t>3</a:t>
            </a:r>
            <a:r>
              <a:rPr lang="zh-CN" altLang="en-US" dirty="0"/>
              <a:t>、 通过</a:t>
            </a:r>
            <a:r>
              <a:rPr lang="en-US" altLang="zh-CN" dirty="0"/>
              <a:t>sub_401580</a:t>
            </a:r>
            <a:r>
              <a:rPr lang="zh-CN" altLang="en-US" dirty="0"/>
              <a:t>获取主机网卡和</a:t>
            </a:r>
            <a:r>
              <a:rPr lang="en-US" altLang="zh-CN" dirty="0" err="1"/>
              <a:t>ip</a:t>
            </a:r>
            <a:r>
              <a:rPr lang="zh-CN" altLang="en-US" dirty="0"/>
              <a:t>信息。</a:t>
            </a:r>
          </a:p>
          <a:p>
            <a:r>
              <a:rPr lang="en-US" altLang="zh-CN" dirty="0"/>
              <a:t>4</a:t>
            </a:r>
            <a:r>
              <a:rPr lang="zh-CN" altLang="en-US" dirty="0"/>
              <a:t>、 通过</a:t>
            </a:r>
            <a:r>
              <a:rPr lang="en-US" altLang="zh-CN" dirty="0"/>
              <a:t>sub_401770</a:t>
            </a:r>
            <a:r>
              <a:rPr lang="zh-CN" altLang="en-US" dirty="0"/>
              <a:t>获取系统版本信息的获取和操作系统的位数。</a:t>
            </a:r>
          </a:p>
          <a:p>
            <a:r>
              <a:rPr lang="en-US" altLang="zh-CN" dirty="0"/>
              <a:t>5</a:t>
            </a:r>
            <a:r>
              <a:rPr lang="zh-CN" altLang="en-US" dirty="0"/>
              <a:t>、 通过</a:t>
            </a:r>
            <a:r>
              <a:rPr lang="en-US" altLang="zh-CN" dirty="0"/>
              <a:t>sub_402790</a:t>
            </a:r>
            <a:r>
              <a:rPr lang="zh-CN" altLang="en-US" dirty="0"/>
              <a:t>修改注册表写入恶意</a:t>
            </a:r>
            <a:r>
              <a:rPr lang="en-US" altLang="zh-CN" dirty="0" err="1"/>
              <a:t>url</a:t>
            </a:r>
            <a:r>
              <a:rPr lang="zh-CN" altLang="en-US" dirty="0"/>
              <a:t>。</a:t>
            </a:r>
          </a:p>
          <a:p>
            <a:r>
              <a:rPr lang="en-US" altLang="zh-CN" dirty="0"/>
              <a:t>6</a:t>
            </a:r>
            <a:r>
              <a:rPr lang="zh-CN" altLang="en-US" dirty="0"/>
              <a:t>、 通过</a:t>
            </a:r>
            <a:r>
              <a:rPr lang="en-US" altLang="zh-CN" dirty="0"/>
              <a:t>sub_931AA0</a:t>
            </a:r>
            <a:r>
              <a:rPr lang="zh-CN" altLang="en-US" dirty="0"/>
              <a:t>实现相关的远程注入。</a:t>
            </a:r>
          </a:p>
          <a:p>
            <a:r>
              <a:rPr lang="en-US" altLang="zh-CN" dirty="0"/>
              <a:t>7</a:t>
            </a:r>
            <a:r>
              <a:rPr lang="zh-CN" altLang="en-US" dirty="0"/>
              <a:t>、 该样本代码中加入了一系列动物名称，例如</a:t>
            </a:r>
            <a:r>
              <a:rPr lang="en-US" altLang="zh-CN" dirty="0"/>
              <a:t>tiger</a:t>
            </a:r>
            <a:r>
              <a:rPr lang="zh-CN" altLang="en-US" dirty="0"/>
              <a:t>、</a:t>
            </a:r>
            <a:r>
              <a:rPr lang="en-US" altLang="zh-CN" dirty="0"/>
              <a:t>wolf</a:t>
            </a:r>
            <a:r>
              <a:rPr lang="zh-CN" altLang="en-US" dirty="0"/>
              <a:t>等，属于</a:t>
            </a:r>
            <a:r>
              <a:rPr lang="en-US" altLang="zh-CN" dirty="0" err="1"/>
              <a:t>KimSuky</a:t>
            </a:r>
            <a:r>
              <a:rPr lang="zh-CN" altLang="en-US" dirty="0"/>
              <a:t>家族系列。</a:t>
            </a:r>
          </a:p>
          <a:p>
            <a:endParaRPr lang="zh-CN" altLang="en-US" dirty="0"/>
          </a:p>
        </p:txBody>
      </p:sp>
    </p:spTree>
    <p:extLst>
      <p:ext uri="{BB962C8B-B14F-4D97-AF65-F5344CB8AC3E}">
        <p14:creationId xmlns:p14="http://schemas.microsoft.com/office/powerpoint/2010/main" val="3724735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1EDEC-2FD7-4077-9094-AC877E8C2BC4}"/>
              </a:ext>
            </a:extLst>
          </p:cNvPr>
          <p:cNvSpPr>
            <a:spLocks noGrp="1"/>
          </p:cNvSpPr>
          <p:nvPr>
            <p:ph type="title"/>
          </p:nvPr>
        </p:nvSpPr>
        <p:spPr/>
        <p:txBody>
          <a:bodyPr/>
          <a:lstStyle/>
          <a:p>
            <a:r>
              <a:rPr lang="zh-CN" altLang="en-US" dirty="0"/>
              <a:t>关联分析</a:t>
            </a:r>
          </a:p>
        </p:txBody>
      </p:sp>
      <p:sp>
        <p:nvSpPr>
          <p:cNvPr id="3" name="内容占位符 2">
            <a:extLst>
              <a:ext uri="{FF2B5EF4-FFF2-40B4-BE49-F238E27FC236}">
                <a16:creationId xmlns:a16="http://schemas.microsoft.com/office/drawing/2014/main" id="{10823EA0-B693-4FF8-A495-C52056146611}"/>
              </a:ext>
            </a:extLst>
          </p:cNvPr>
          <p:cNvSpPr>
            <a:spLocks noGrp="1"/>
          </p:cNvSpPr>
          <p:nvPr>
            <p:ph idx="1"/>
          </p:nvPr>
        </p:nvSpPr>
        <p:spPr>
          <a:xfrm>
            <a:off x="1141411" y="2097088"/>
            <a:ext cx="4811713" cy="4922839"/>
          </a:xfrm>
        </p:spPr>
        <p:txBody>
          <a:bodyPr>
            <a:normAutofit/>
          </a:bodyPr>
          <a:lstStyle/>
          <a:p>
            <a:r>
              <a:rPr lang="zh-CN" altLang="en-US" dirty="0"/>
              <a:t>通过对</a:t>
            </a:r>
            <a:r>
              <a:rPr lang="en-US" altLang="zh-CN" dirty="0" err="1"/>
              <a:t>Kimsuky</a:t>
            </a:r>
            <a:r>
              <a:rPr lang="en-US" altLang="zh-CN" dirty="0"/>
              <a:t> APT</a:t>
            </a:r>
            <a:r>
              <a:rPr lang="zh-CN" altLang="en-US" dirty="0"/>
              <a:t>组织的关联分析，其使用的域名大多数都和政府等组织有关联，本次使用的域名仍然使用包含</a:t>
            </a:r>
            <a:r>
              <a:rPr lang="en-US" altLang="zh-CN" dirty="0"/>
              <a:t>org</a:t>
            </a:r>
            <a:r>
              <a:rPr lang="zh-CN" altLang="en-US" dirty="0"/>
              <a:t>相关字段的域名，开源情报平台已经可以对其识别。</a:t>
            </a:r>
            <a:endParaRPr lang="en-US" altLang="zh-CN" dirty="0"/>
          </a:p>
          <a:p>
            <a:r>
              <a:rPr lang="zh-CN" altLang="en-US" dirty="0"/>
              <a:t>请求的</a:t>
            </a:r>
            <a:r>
              <a:rPr lang="en-US" altLang="zh-CN" dirty="0"/>
              <a:t>C2</a:t>
            </a:r>
            <a:r>
              <a:rPr lang="zh-CN" altLang="en-US" dirty="0"/>
              <a:t>为：</a:t>
            </a:r>
            <a:r>
              <a:rPr lang="en-US" altLang="zh-CN" dirty="0"/>
              <a:t>general-second.org-help.com</a:t>
            </a:r>
            <a:r>
              <a:rPr lang="zh-CN" altLang="en-US" dirty="0"/>
              <a:t>，根据该域名，在</a:t>
            </a:r>
            <a:r>
              <a:rPr lang="en-US" altLang="zh-CN" dirty="0"/>
              <a:t>Twitter</a:t>
            </a:r>
            <a:r>
              <a:rPr lang="zh-CN" altLang="en-US" dirty="0"/>
              <a:t>上找到了一批同样是被</a:t>
            </a:r>
            <a:r>
              <a:rPr lang="en-US" altLang="zh-CN" dirty="0" err="1"/>
              <a:t>KimSuky</a:t>
            </a:r>
            <a:r>
              <a:rPr lang="zh-CN" altLang="en-US" dirty="0"/>
              <a:t>使用的子域名</a:t>
            </a:r>
          </a:p>
        </p:txBody>
      </p:sp>
      <p:pic>
        <p:nvPicPr>
          <p:cNvPr id="6" name="图片 5">
            <a:extLst>
              <a:ext uri="{FF2B5EF4-FFF2-40B4-BE49-F238E27FC236}">
                <a16:creationId xmlns:a16="http://schemas.microsoft.com/office/drawing/2014/main" id="{AA5E4AA3-EFAD-419D-9B8E-9E3A1362E90E}"/>
              </a:ext>
            </a:extLst>
          </p:cNvPr>
          <p:cNvPicPr>
            <a:picLocks noChangeAspect="1"/>
          </p:cNvPicPr>
          <p:nvPr/>
        </p:nvPicPr>
        <p:blipFill>
          <a:blip r:embed="rId2"/>
          <a:stretch>
            <a:fillRect/>
          </a:stretch>
        </p:blipFill>
        <p:spPr>
          <a:xfrm>
            <a:off x="5852738" y="0"/>
            <a:ext cx="5496674" cy="6858000"/>
          </a:xfrm>
          <a:prstGeom prst="rect">
            <a:avLst/>
          </a:prstGeom>
        </p:spPr>
      </p:pic>
    </p:spTree>
    <p:extLst>
      <p:ext uri="{BB962C8B-B14F-4D97-AF65-F5344CB8AC3E}">
        <p14:creationId xmlns:p14="http://schemas.microsoft.com/office/powerpoint/2010/main" val="3716784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BF3E5-527E-4CB1-9613-3816E5FE06E9}"/>
              </a:ext>
            </a:extLst>
          </p:cNvPr>
          <p:cNvSpPr>
            <a:spLocks noGrp="1"/>
          </p:cNvSpPr>
          <p:nvPr>
            <p:ph type="title"/>
          </p:nvPr>
        </p:nvSpPr>
        <p:spPr/>
        <p:txBody>
          <a:bodyPr/>
          <a:lstStyle/>
          <a:p>
            <a:r>
              <a:rPr lang="zh-CN" altLang="en-US" dirty="0"/>
              <a:t>关联分析</a:t>
            </a:r>
          </a:p>
        </p:txBody>
      </p:sp>
      <p:sp>
        <p:nvSpPr>
          <p:cNvPr id="3" name="内容占位符 2">
            <a:extLst>
              <a:ext uri="{FF2B5EF4-FFF2-40B4-BE49-F238E27FC236}">
                <a16:creationId xmlns:a16="http://schemas.microsoft.com/office/drawing/2014/main" id="{26D52067-CE8D-450E-9BF6-A02A3BAF7BD9}"/>
              </a:ext>
            </a:extLst>
          </p:cNvPr>
          <p:cNvSpPr>
            <a:spLocks noGrp="1"/>
          </p:cNvSpPr>
          <p:nvPr>
            <p:ph idx="1"/>
          </p:nvPr>
        </p:nvSpPr>
        <p:spPr/>
        <p:txBody>
          <a:bodyPr/>
          <a:lstStyle/>
          <a:p>
            <a:r>
              <a:rPr lang="zh-CN" altLang="en-US" dirty="0"/>
              <a:t>该组织以往的样本中，通过</a:t>
            </a:r>
            <a:r>
              <a:rPr lang="en-US" altLang="zh-CN" dirty="0" err="1"/>
              <a:t>vbs</a:t>
            </a:r>
            <a:r>
              <a:rPr lang="zh-CN" altLang="en-US" dirty="0"/>
              <a:t>脚本或者</a:t>
            </a:r>
            <a:r>
              <a:rPr lang="en-US" altLang="zh-CN" dirty="0" err="1"/>
              <a:t>powershell</a:t>
            </a:r>
            <a:r>
              <a:rPr lang="zh-CN" altLang="en-US" dirty="0"/>
              <a:t>命令进行信息收集，本次虽然方式改变，但是信息收集指令没有多大变化，在</a:t>
            </a:r>
            <a:r>
              <a:rPr lang="en-US" altLang="zh-CN" dirty="0"/>
              <a:t>Windows</a:t>
            </a:r>
            <a:r>
              <a:rPr lang="zh-CN" altLang="en-US" dirty="0"/>
              <a:t>平台使用</a:t>
            </a:r>
            <a:r>
              <a:rPr lang="en-US" altLang="zh-CN" dirty="0" err="1"/>
              <a:t>dir</a:t>
            </a:r>
            <a:r>
              <a:rPr lang="zh-CN" altLang="en-US" dirty="0"/>
              <a:t>，</a:t>
            </a:r>
            <a:r>
              <a:rPr lang="en-US" altLang="zh-CN" dirty="0" err="1"/>
              <a:t>systeminfo</a:t>
            </a:r>
            <a:r>
              <a:rPr lang="zh-CN" altLang="en-US" dirty="0"/>
              <a:t>命令等。</a:t>
            </a:r>
          </a:p>
          <a:p>
            <a:endParaRPr lang="zh-CN" altLang="en-US" dirty="0"/>
          </a:p>
        </p:txBody>
      </p:sp>
      <p:pic>
        <p:nvPicPr>
          <p:cNvPr id="4" name="图片 3">
            <a:extLst>
              <a:ext uri="{FF2B5EF4-FFF2-40B4-BE49-F238E27FC236}">
                <a16:creationId xmlns:a16="http://schemas.microsoft.com/office/drawing/2014/main" id="{74240C0C-F238-495B-91DA-C9F028B6F70F}"/>
              </a:ext>
            </a:extLst>
          </p:cNvPr>
          <p:cNvPicPr>
            <a:picLocks noChangeAspect="1"/>
          </p:cNvPicPr>
          <p:nvPr/>
        </p:nvPicPr>
        <p:blipFill>
          <a:blip r:embed="rId2"/>
          <a:stretch>
            <a:fillRect/>
          </a:stretch>
        </p:blipFill>
        <p:spPr>
          <a:xfrm>
            <a:off x="447675" y="3943350"/>
            <a:ext cx="5276850" cy="2724150"/>
          </a:xfrm>
          <a:prstGeom prst="rect">
            <a:avLst/>
          </a:prstGeom>
        </p:spPr>
      </p:pic>
      <p:pic>
        <p:nvPicPr>
          <p:cNvPr id="5" name="图片 4">
            <a:extLst>
              <a:ext uri="{FF2B5EF4-FFF2-40B4-BE49-F238E27FC236}">
                <a16:creationId xmlns:a16="http://schemas.microsoft.com/office/drawing/2014/main" id="{3699CA35-395D-4593-8C2A-5F81049AB8DA}"/>
              </a:ext>
            </a:extLst>
          </p:cNvPr>
          <p:cNvPicPr>
            <a:picLocks noChangeAspect="1"/>
          </p:cNvPicPr>
          <p:nvPr/>
        </p:nvPicPr>
        <p:blipFill>
          <a:blip r:embed="rId3"/>
          <a:stretch>
            <a:fillRect/>
          </a:stretch>
        </p:blipFill>
        <p:spPr>
          <a:xfrm>
            <a:off x="6094411" y="4772026"/>
            <a:ext cx="5276850" cy="971550"/>
          </a:xfrm>
          <a:prstGeom prst="rect">
            <a:avLst/>
          </a:prstGeom>
        </p:spPr>
      </p:pic>
    </p:spTree>
    <p:extLst>
      <p:ext uri="{BB962C8B-B14F-4D97-AF65-F5344CB8AC3E}">
        <p14:creationId xmlns:p14="http://schemas.microsoft.com/office/powerpoint/2010/main" val="251319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00082-A383-45EC-9910-C1CE22F904EE}"/>
              </a:ext>
            </a:extLst>
          </p:cNvPr>
          <p:cNvSpPr>
            <a:spLocks noGrp="1"/>
          </p:cNvSpPr>
          <p:nvPr>
            <p:ph type="title"/>
          </p:nvPr>
        </p:nvSpPr>
        <p:spPr/>
        <p:txBody>
          <a:bodyPr/>
          <a:lstStyle/>
          <a:p>
            <a:r>
              <a:rPr lang="zh-CN" altLang="en-US" dirty="0"/>
              <a:t>双拓展名攻击</a:t>
            </a:r>
          </a:p>
        </p:txBody>
      </p:sp>
      <p:sp>
        <p:nvSpPr>
          <p:cNvPr id="3" name="内容占位符 2">
            <a:extLst>
              <a:ext uri="{FF2B5EF4-FFF2-40B4-BE49-F238E27FC236}">
                <a16:creationId xmlns:a16="http://schemas.microsoft.com/office/drawing/2014/main" id="{B7279FD3-A25C-4316-A639-9CB6910428AF}"/>
              </a:ext>
            </a:extLst>
          </p:cNvPr>
          <p:cNvSpPr>
            <a:spLocks noGrp="1"/>
          </p:cNvSpPr>
          <p:nvPr>
            <p:ph idx="1"/>
          </p:nvPr>
        </p:nvSpPr>
        <p:spPr/>
        <p:txBody>
          <a:bodyPr/>
          <a:lstStyle/>
          <a:p>
            <a:r>
              <a:rPr lang="ko-KR" altLang="en-US" dirty="0"/>
              <a:t>样本</a:t>
            </a:r>
            <a:r>
              <a:rPr lang="en-US" altLang="ko-KR" dirty="0"/>
              <a:t>md5</a:t>
            </a:r>
            <a:r>
              <a:rPr lang="ko-KR" altLang="en-US" dirty="0"/>
              <a:t>：</a:t>
            </a:r>
            <a:r>
              <a:rPr lang="en-US" altLang="ko-KR" dirty="0"/>
              <a:t>35d60d2723c649c97b414b3cb701df1c</a:t>
            </a:r>
          </a:p>
          <a:p>
            <a:r>
              <a:rPr lang="ko-KR" altLang="en-US" dirty="0"/>
              <a:t>样本名：베트남 녹지원 상춘재 행사 견적서</a:t>
            </a:r>
            <a:r>
              <a:rPr lang="en-US" altLang="ko-KR" dirty="0"/>
              <a:t>.</a:t>
            </a:r>
            <a:r>
              <a:rPr lang="en-US" altLang="ko-KR" dirty="0" err="1"/>
              <a:t>hwp</a:t>
            </a:r>
            <a:r>
              <a:rPr lang="en-US" altLang="ko-KR" dirty="0"/>
              <a:t> .exe</a:t>
            </a:r>
          </a:p>
          <a:p>
            <a:r>
              <a:rPr lang="ko-KR" altLang="en-US" dirty="0"/>
              <a:t>样本创建时间：</a:t>
            </a:r>
            <a:r>
              <a:rPr lang="en-US" altLang="ko-KR" dirty="0"/>
              <a:t>2019-12-02</a:t>
            </a:r>
          </a:p>
          <a:p>
            <a:r>
              <a:rPr lang="ko-KR" altLang="en-US" dirty="0"/>
              <a:t>样本译名：越南绿地园赏春斋活动报价单</a:t>
            </a:r>
            <a:r>
              <a:rPr lang="en-US" altLang="ko-KR" dirty="0"/>
              <a:t>.hwp.exe</a:t>
            </a:r>
          </a:p>
          <a:p>
            <a:endParaRPr lang="zh-CN" altLang="en-US" dirty="0"/>
          </a:p>
        </p:txBody>
      </p:sp>
    </p:spTree>
    <p:extLst>
      <p:ext uri="{BB962C8B-B14F-4D97-AF65-F5344CB8AC3E}">
        <p14:creationId xmlns:p14="http://schemas.microsoft.com/office/powerpoint/2010/main" val="3396298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F8ABC-BF10-466F-9E33-F5EC08BE1115}"/>
              </a:ext>
            </a:extLst>
          </p:cNvPr>
          <p:cNvSpPr>
            <a:spLocks noGrp="1"/>
          </p:cNvSpPr>
          <p:nvPr>
            <p:ph type="title"/>
          </p:nvPr>
        </p:nvSpPr>
        <p:spPr/>
        <p:txBody>
          <a:bodyPr/>
          <a:lstStyle/>
          <a:p>
            <a:r>
              <a:rPr lang="zh-CN" altLang="en-US" dirty="0"/>
              <a:t>双拓展名攻击 </a:t>
            </a:r>
          </a:p>
        </p:txBody>
      </p:sp>
      <p:sp>
        <p:nvSpPr>
          <p:cNvPr id="3" name="内容占位符 2">
            <a:extLst>
              <a:ext uri="{FF2B5EF4-FFF2-40B4-BE49-F238E27FC236}">
                <a16:creationId xmlns:a16="http://schemas.microsoft.com/office/drawing/2014/main" id="{E9619F97-E5BC-45DA-A04B-ED6D61415D23}"/>
              </a:ext>
            </a:extLst>
          </p:cNvPr>
          <p:cNvSpPr>
            <a:spLocks noGrp="1"/>
          </p:cNvSpPr>
          <p:nvPr>
            <p:ph idx="1"/>
          </p:nvPr>
        </p:nvSpPr>
        <p:spPr>
          <a:xfrm>
            <a:off x="1141412" y="2249487"/>
            <a:ext cx="4849813" cy="4447382"/>
          </a:xfrm>
        </p:spPr>
        <p:txBody>
          <a:bodyPr>
            <a:normAutofit fontScale="92500"/>
          </a:bodyPr>
          <a:lstStyle/>
          <a:p>
            <a:r>
              <a:rPr lang="zh-CN" altLang="en-US" dirty="0"/>
              <a:t>查阅资料可以得知，</a:t>
            </a:r>
            <a:r>
              <a:rPr lang="en-US" altLang="zh-CN" dirty="0"/>
              <a:t>19</a:t>
            </a:r>
            <a:r>
              <a:rPr lang="zh-CN" altLang="en-US" dirty="0"/>
              <a:t>年</a:t>
            </a:r>
            <a:r>
              <a:rPr lang="en-US" altLang="zh-CN" dirty="0"/>
              <a:t>11</a:t>
            </a:r>
            <a:r>
              <a:rPr lang="zh-CN" altLang="en-US" dirty="0"/>
              <a:t>月</a:t>
            </a:r>
            <a:r>
              <a:rPr lang="en-US" altLang="zh-CN" dirty="0"/>
              <a:t>27</a:t>
            </a:r>
            <a:r>
              <a:rPr lang="zh-CN" altLang="en-US" dirty="0"/>
              <a:t>日，韩国总统文在寅的妻子金正淑在赏春斋和越南总理妻子进行了合影。</a:t>
            </a:r>
            <a:endParaRPr lang="en-US" altLang="zh-CN" dirty="0"/>
          </a:p>
          <a:p>
            <a:r>
              <a:rPr lang="zh-CN" altLang="en-US" dirty="0"/>
              <a:t>很明显，</a:t>
            </a:r>
            <a:r>
              <a:rPr lang="en-US" altLang="zh-CN" dirty="0" err="1"/>
              <a:t>KimSuky</a:t>
            </a:r>
            <a:r>
              <a:rPr lang="zh-CN" altLang="en-US" dirty="0"/>
              <a:t>能够比较熟练的将社会工程学应用到</a:t>
            </a:r>
            <a:r>
              <a:rPr lang="en-US" altLang="zh-CN" dirty="0"/>
              <a:t>APT</a:t>
            </a:r>
            <a:r>
              <a:rPr lang="zh-CN" altLang="en-US" dirty="0"/>
              <a:t>攻击中。本次投放的样本是双拓展名的诱饵文件，通过在</a:t>
            </a:r>
            <a:r>
              <a:rPr lang="en-US" altLang="zh-CN" dirty="0"/>
              <a:t>.</a:t>
            </a:r>
            <a:r>
              <a:rPr lang="en-US" altLang="zh-CN" dirty="0" err="1"/>
              <a:t>hwp</a:t>
            </a:r>
            <a:r>
              <a:rPr lang="zh-CN" altLang="en-US" dirty="0"/>
              <a:t>和</a:t>
            </a:r>
            <a:r>
              <a:rPr lang="en-US" altLang="zh-CN" dirty="0"/>
              <a:t>.exe</a:t>
            </a:r>
            <a:r>
              <a:rPr lang="zh-CN" altLang="en-US" dirty="0"/>
              <a:t>之间加入大量空格，隐藏真实的</a:t>
            </a:r>
            <a:r>
              <a:rPr lang="en-US" altLang="zh-CN" dirty="0"/>
              <a:t>.exe</a:t>
            </a:r>
            <a:r>
              <a:rPr lang="zh-CN" altLang="en-US" dirty="0"/>
              <a:t>后缀，再加上针对性的文件名，诱导用户双击打开该文件。</a:t>
            </a:r>
          </a:p>
          <a:p>
            <a:endParaRPr lang="zh-CN" altLang="en-US" dirty="0"/>
          </a:p>
          <a:p>
            <a:endParaRPr lang="zh-CN" altLang="en-US" dirty="0"/>
          </a:p>
        </p:txBody>
      </p:sp>
      <p:pic>
        <p:nvPicPr>
          <p:cNvPr id="4" name="图片 3">
            <a:extLst>
              <a:ext uri="{FF2B5EF4-FFF2-40B4-BE49-F238E27FC236}">
                <a16:creationId xmlns:a16="http://schemas.microsoft.com/office/drawing/2014/main" id="{52A93105-E971-46E1-B792-F1A227E711DA}"/>
              </a:ext>
            </a:extLst>
          </p:cNvPr>
          <p:cNvPicPr>
            <a:picLocks noChangeAspect="1"/>
          </p:cNvPicPr>
          <p:nvPr/>
        </p:nvPicPr>
        <p:blipFill rotWithShape="1">
          <a:blip r:embed="rId2"/>
          <a:srcRect l="4498" t="3921" r="12972" b="11311"/>
          <a:stretch/>
        </p:blipFill>
        <p:spPr>
          <a:xfrm>
            <a:off x="6094411" y="1343818"/>
            <a:ext cx="6029326" cy="5353051"/>
          </a:xfrm>
          <a:prstGeom prst="rect">
            <a:avLst/>
          </a:prstGeom>
        </p:spPr>
      </p:pic>
    </p:spTree>
    <p:extLst>
      <p:ext uri="{BB962C8B-B14F-4D97-AF65-F5344CB8AC3E}">
        <p14:creationId xmlns:p14="http://schemas.microsoft.com/office/powerpoint/2010/main" val="1272657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9D4E3-C19E-4A4F-9F84-BF3BBFEB0597}"/>
              </a:ext>
            </a:extLst>
          </p:cNvPr>
          <p:cNvSpPr>
            <a:spLocks noGrp="1"/>
          </p:cNvSpPr>
          <p:nvPr>
            <p:ph type="title"/>
          </p:nvPr>
        </p:nvSpPr>
        <p:spPr/>
        <p:txBody>
          <a:bodyPr/>
          <a:lstStyle/>
          <a:p>
            <a:r>
              <a:rPr lang="zh-CN" altLang="en-US" dirty="0"/>
              <a:t>样本行为分析</a:t>
            </a:r>
          </a:p>
        </p:txBody>
      </p:sp>
      <p:sp>
        <p:nvSpPr>
          <p:cNvPr id="3" name="内容占位符 2">
            <a:extLst>
              <a:ext uri="{FF2B5EF4-FFF2-40B4-BE49-F238E27FC236}">
                <a16:creationId xmlns:a16="http://schemas.microsoft.com/office/drawing/2014/main" id="{E793BEEF-689F-4F19-AC24-FA17CADE5D62}"/>
              </a:ext>
            </a:extLst>
          </p:cNvPr>
          <p:cNvSpPr>
            <a:spLocks noGrp="1"/>
          </p:cNvSpPr>
          <p:nvPr>
            <p:ph idx="1"/>
          </p:nvPr>
        </p:nvSpPr>
        <p:spPr>
          <a:xfrm>
            <a:off x="1141412" y="2249487"/>
            <a:ext cx="10631488" cy="3541714"/>
          </a:xfrm>
        </p:spPr>
        <p:txBody>
          <a:bodyPr/>
          <a:lstStyle/>
          <a:p>
            <a:r>
              <a:rPr lang="zh-CN" altLang="en-US" dirty="0"/>
              <a:t>利用之前分析工具与经验，可以快速得到这些信息。</a:t>
            </a:r>
            <a:endParaRPr lang="en-US" altLang="zh-CN" dirty="0"/>
          </a:p>
          <a:p>
            <a:r>
              <a:rPr lang="zh-CN" altLang="en-US" dirty="0"/>
              <a:t>样本包含了如下的</a:t>
            </a:r>
            <a:r>
              <a:rPr lang="en-US" altLang="zh-CN" dirty="0" err="1"/>
              <a:t>pdb</a:t>
            </a:r>
            <a:r>
              <a:rPr lang="zh-CN" altLang="en-US" dirty="0"/>
              <a:t>信息：</a:t>
            </a:r>
            <a:r>
              <a:rPr lang="en-US" altLang="zh-CN" dirty="0"/>
              <a:t>E:\pc\makeHwp\Bin\makeHwp.pdb</a:t>
            </a:r>
          </a:p>
          <a:p>
            <a:r>
              <a:rPr lang="zh-CN" altLang="en-US" dirty="0"/>
              <a:t>样本运行后会在</a:t>
            </a:r>
            <a:r>
              <a:rPr lang="en-US" altLang="zh-CN" dirty="0"/>
              <a:t>temp</a:t>
            </a:r>
            <a:r>
              <a:rPr lang="zh-CN" altLang="en-US" dirty="0"/>
              <a:t>目录释放一个</a:t>
            </a:r>
            <a:r>
              <a:rPr lang="en-US" altLang="zh-CN" dirty="0"/>
              <a:t>bat</a:t>
            </a:r>
            <a:r>
              <a:rPr lang="zh-CN" altLang="en-US" dirty="0"/>
              <a:t>文件用于删除自身</a:t>
            </a:r>
          </a:p>
          <a:p>
            <a:endParaRPr lang="zh-CN" altLang="en-US" dirty="0"/>
          </a:p>
        </p:txBody>
      </p:sp>
      <p:pic>
        <p:nvPicPr>
          <p:cNvPr id="5" name="图片 4">
            <a:extLst>
              <a:ext uri="{FF2B5EF4-FFF2-40B4-BE49-F238E27FC236}">
                <a16:creationId xmlns:a16="http://schemas.microsoft.com/office/drawing/2014/main" id="{9E1ADF9F-CEDD-4247-B38F-8ED2A5D37A92}"/>
              </a:ext>
            </a:extLst>
          </p:cNvPr>
          <p:cNvPicPr>
            <a:picLocks noChangeAspect="1"/>
          </p:cNvPicPr>
          <p:nvPr/>
        </p:nvPicPr>
        <p:blipFill>
          <a:blip r:embed="rId2"/>
          <a:stretch>
            <a:fillRect/>
          </a:stretch>
        </p:blipFill>
        <p:spPr>
          <a:xfrm>
            <a:off x="2598737" y="4020344"/>
            <a:ext cx="6991350" cy="2143125"/>
          </a:xfrm>
          <a:prstGeom prst="rect">
            <a:avLst/>
          </a:prstGeom>
        </p:spPr>
      </p:pic>
    </p:spTree>
    <p:extLst>
      <p:ext uri="{BB962C8B-B14F-4D97-AF65-F5344CB8AC3E}">
        <p14:creationId xmlns:p14="http://schemas.microsoft.com/office/powerpoint/2010/main" val="34754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0E4D9-F167-4714-99F0-4A9CD570C5DA}"/>
              </a:ext>
            </a:extLst>
          </p:cNvPr>
          <p:cNvSpPr>
            <a:spLocks noGrp="1"/>
          </p:cNvSpPr>
          <p:nvPr>
            <p:ph type="title"/>
          </p:nvPr>
        </p:nvSpPr>
        <p:spPr/>
        <p:txBody>
          <a:bodyPr/>
          <a:lstStyle/>
          <a:p>
            <a:r>
              <a:rPr lang="zh-CN" altLang="en-US" dirty="0"/>
              <a:t>样本行为分析</a:t>
            </a:r>
          </a:p>
        </p:txBody>
      </p:sp>
      <p:sp>
        <p:nvSpPr>
          <p:cNvPr id="3" name="内容占位符 2">
            <a:extLst>
              <a:ext uri="{FF2B5EF4-FFF2-40B4-BE49-F238E27FC236}">
                <a16:creationId xmlns:a16="http://schemas.microsoft.com/office/drawing/2014/main" id="{5013DB1A-BA48-455A-A99C-9442EEEEDFDE}"/>
              </a:ext>
            </a:extLst>
          </p:cNvPr>
          <p:cNvSpPr>
            <a:spLocks noGrp="1"/>
          </p:cNvSpPr>
          <p:nvPr>
            <p:ph idx="1"/>
          </p:nvPr>
        </p:nvSpPr>
        <p:spPr>
          <a:xfrm>
            <a:off x="1141412" y="2249487"/>
            <a:ext cx="9905999" cy="1013619"/>
          </a:xfrm>
        </p:spPr>
        <p:txBody>
          <a:bodyPr/>
          <a:lstStyle/>
          <a:p>
            <a:r>
              <a:rPr lang="zh-CN" altLang="en-US" dirty="0"/>
              <a:t>然后在当前目录创建并打开与原始文件同名的</a:t>
            </a:r>
            <a:r>
              <a:rPr lang="en-US" altLang="zh-CN" dirty="0" err="1"/>
              <a:t>hwp</a:t>
            </a:r>
            <a:r>
              <a:rPr lang="zh-CN" altLang="en-US" dirty="0"/>
              <a:t>文件用于迷惑用户，降低被发现的几率。</a:t>
            </a:r>
          </a:p>
          <a:p>
            <a:endParaRPr lang="zh-CN" altLang="en-US" dirty="0"/>
          </a:p>
        </p:txBody>
      </p:sp>
      <p:pic>
        <p:nvPicPr>
          <p:cNvPr id="5" name="图片 4">
            <a:extLst>
              <a:ext uri="{FF2B5EF4-FFF2-40B4-BE49-F238E27FC236}">
                <a16:creationId xmlns:a16="http://schemas.microsoft.com/office/drawing/2014/main" id="{6169299F-E11F-48C7-929D-5067936A5C8A}"/>
              </a:ext>
            </a:extLst>
          </p:cNvPr>
          <p:cNvPicPr>
            <a:picLocks noChangeAspect="1"/>
          </p:cNvPicPr>
          <p:nvPr/>
        </p:nvPicPr>
        <p:blipFill>
          <a:blip r:embed="rId2"/>
          <a:stretch>
            <a:fillRect/>
          </a:stretch>
        </p:blipFill>
        <p:spPr>
          <a:xfrm>
            <a:off x="1084261" y="3263106"/>
            <a:ext cx="10020300" cy="1514475"/>
          </a:xfrm>
          <a:prstGeom prst="rect">
            <a:avLst/>
          </a:prstGeom>
        </p:spPr>
      </p:pic>
      <p:sp>
        <p:nvSpPr>
          <p:cNvPr id="7" name="内容占位符 2">
            <a:extLst>
              <a:ext uri="{FF2B5EF4-FFF2-40B4-BE49-F238E27FC236}">
                <a16:creationId xmlns:a16="http://schemas.microsoft.com/office/drawing/2014/main" id="{46840BAF-DDD3-4982-B301-20FFB361519D}"/>
              </a:ext>
            </a:extLst>
          </p:cNvPr>
          <p:cNvSpPr txBox="1">
            <a:spLocks/>
          </p:cNvSpPr>
          <p:nvPr/>
        </p:nvSpPr>
        <p:spPr>
          <a:xfrm>
            <a:off x="1141412" y="4929980"/>
            <a:ext cx="9905999" cy="101361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zh-CN" altLang="en-US" dirty="0"/>
              <a:t>最后在</a:t>
            </a:r>
            <a:r>
              <a:rPr lang="en-US" altLang="zh-CN" dirty="0"/>
              <a:t>%</a:t>
            </a:r>
            <a:r>
              <a:rPr lang="en-US" altLang="zh-CN" dirty="0" err="1"/>
              <a:t>appdata</a:t>
            </a:r>
            <a:r>
              <a:rPr lang="en-US" altLang="zh-CN" dirty="0"/>
              <a:t>%</a:t>
            </a:r>
            <a:r>
              <a:rPr lang="zh-CN" altLang="en-US" dirty="0"/>
              <a:t>目录下释放并加载一个</a:t>
            </a:r>
            <a:r>
              <a:rPr lang="en-US" altLang="zh-CN" dirty="0" err="1"/>
              <a:t>dll</a:t>
            </a:r>
            <a:r>
              <a:rPr lang="zh-CN" altLang="en-US" dirty="0"/>
              <a:t>文件用于执行后面的恶意操作。</a:t>
            </a:r>
          </a:p>
        </p:txBody>
      </p:sp>
    </p:spTree>
    <p:extLst>
      <p:ext uri="{BB962C8B-B14F-4D97-AF65-F5344CB8AC3E}">
        <p14:creationId xmlns:p14="http://schemas.microsoft.com/office/powerpoint/2010/main" val="293163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9765A-CF09-4261-AEE0-4C87BA2BFDD7}"/>
              </a:ext>
            </a:extLst>
          </p:cNvPr>
          <p:cNvSpPr>
            <a:spLocks noGrp="1"/>
          </p:cNvSpPr>
          <p:nvPr>
            <p:ph type="title"/>
          </p:nvPr>
        </p:nvSpPr>
        <p:spPr/>
        <p:txBody>
          <a:bodyPr/>
          <a:lstStyle/>
          <a:p>
            <a:r>
              <a:rPr lang="zh-CN" altLang="en-US" dirty="0"/>
              <a:t>原始样本执行流程</a:t>
            </a:r>
          </a:p>
        </p:txBody>
      </p:sp>
      <p:pic>
        <p:nvPicPr>
          <p:cNvPr id="9" name="内容占位符 8">
            <a:extLst>
              <a:ext uri="{FF2B5EF4-FFF2-40B4-BE49-F238E27FC236}">
                <a16:creationId xmlns:a16="http://schemas.microsoft.com/office/drawing/2014/main" id="{4A425343-4B2F-423D-A104-435CE55F7DAA}"/>
              </a:ext>
            </a:extLst>
          </p:cNvPr>
          <p:cNvPicPr>
            <a:picLocks noGrp="1" noChangeAspect="1"/>
          </p:cNvPicPr>
          <p:nvPr>
            <p:ph idx="1"/>
          </p:nvPr>
        </p:nvPicPr>
        <p:blipFill>
          <a:blip r:embed="rId2"/>
          <a:stretch>
            <a:fillRect/>
          </a:stretch>
        </p:blipFill>
        <p:spPr>
          <a:xfrm>
            <a:off x="1141413" y="2499988"/>
            <a:ext cx="9906000" cy="3040711"/>
          </a:xfrm>
        </p:spPr>
      </p:pic>
    </p:spTree>
    <p:extLst>
      <p:ext uri="{BB962C8B-B14F-4D97-AF65-F5344CB8AC3E}">
        <p14:creationId xmlns:p14="http://schemas.microsoft.com/office/powerpoint/2010/main" val="627891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895A4-21BF-4DB4-992E-199BFA85EAFD}"/>
              </a:ext>
            </a:extLst>
          </p:cNvPr>
          <p:cNvSpPr>
            <a:spLocks noGrp="1"/>
          </p:cNvSpPr>
          <p:nvPr>
            <p:ph type="title"/>
          </p:nvPr>
        </p:nvSpPr>
        <p:spPr/>
        <p:txBody>
          <a:bodyPr/>
          <a:lstStyle/>
          <a:p>
            <a:r>
              <a:rPr lang="zh-CN" altLang="en-US" dirty="0"/>
              <a:t>单步跟踪</a:t>
            </a:r>
          </a:p>
        </p:txBody>
      </p:sp>
      <p:sp>
        <p:nvSpPr>
          <p:cNvPr id="3" name="内容占位符 2">
            <a:extLst>
              <a:ext uri="{FF2B5EF4-FFF2-40B4-BE49-F238E27FC236}">
                <a16:creationId xmlns:a16="http://schemas.microsoft.com/office/drawing/2014/main" id="{5B73861E-6EFD-4C10-8297-37FC2F629C04}"/>
              </a:ext>
            </a:extLst>
          </p:cNvPr>
          <p:cNvSpPr>
            <a:spLocks noGrp="1"/>
          </p:cNvSpPr>
          <p:nvPr>
            <p:ph idx="1"/>
          </p:nvPr>
        </p:nvSpPr>
        <p:spPr>
          <a:xfrm>
            <a:off x="1141412" y="2097088"/>
            <a:ext cx="9905999" cy="4090588"/>
          </a:xfrm>
        </p:spPr>
        <p:txBody>
          <a:bodyPr>
            <a:normAutofit fontScale="92500" lnSpcReduction="10000"/>
          </a:bodyPr>
          <a:lstStyle/>
          <a:p>
            <a:r>
              <a:rPr lang="en-US" altLang="zh-CN" dirty="0"/>
              <a:t>1</a:t>
            </a:r>
            <a:r>
              <a:rPr lang="zh-CN" altLang="en-US" dirty="0"/>
              <a:t>、用</a:t>
            </a:r>
            <a:r>
              <a:rPr lang="en-US" altLang="zh-CN" dirty="0"/>
              <a:t>OD</a:t>
            </a:r>
            <a:r>
              <a:rPr lang="zh-CN" altLang="en-US" dirty="0"/>
              <a:t>载入待脱壳文件，如果出现压缩提示，选择“不分析代码”；</a:t>
            </a:r>
          </a:p>
          <a:p>
            <a:r>
              <a:rPr lang="en-US" altLang="zh-CN" dirty="0"/>
              <a:t>2</a:t>
            </a:r>
            <a:r>
              <a:rPr lang="zh-CN" altLang="en-US" dirty="0"/>
              <a:t>、一路向下跟踪，实现执行向下的跳转；</a:t>
            </a:r>
          </a:p>
          <a:p>
            <a:r>
              <a:rPr lang="en-US" altLang="zh-CN" dirty="0"/>
              <a:t>3</a:t>
            </a:r>
            <a:r>
              <a:rPr lang="zh-CN" altLang="en-US" dirty="0"/>
              <a:t>、遇到程序往上跳转的时候，在回跳的下一句代码上单击并按键盘上的“</a:t>
            </a:r>
            <a:r>
              <a:rPr lang="en-US" altLang="zh-CN" dirty="0"/>
              <a:t>F4”</a:t>
            </a:r>
            <a:r>
              <a:rPr lang="zh-CN" altLang="en-US" dirty="0"/>
              <a:t>键跳过回跳指令；</a:t>
            </a:r>
          </a:p>
          <a:p>
            <a:r>
              <a:rPr lang="en-US" altLang="zh-CN" dirty="0"/>
              <a:t>4</a:t>
            </a:r>
            <a:r>
              <a:rPr lang="zh-CN" altLang="en-US" dirty="0"/>
              <a:t>、刚载入程序的时候，如果在附近有一个</a:t>
            </a:r>
            <a:r>
              <a:rPr lang="en-US" altLang="zh-CN" dirty="0"/>
              <a:t>CALL</a:t>
            </a:r>
            <a:r>
              <a:rPr lang="zh-CN" altLang="en-US" dirty="0"/>
              <a:t>指令，那么就要跟进到</a:t>
            </a:r>
            <a:r>
              <a:rPr lang="en-US" altLang="zh-CN" dirty="0"/>
              <a:t>CALL</a:t>
            </a:r>
            <a:r>
              <a:rPr lang="zh-CN" altLang="en-US" dirty="0"/>
              <a:t>内，不然程序很容易运行起来，并且还容易程序跑飞，进入壳的内部。</a:t>
            </a:r>
          </a:p>
          <a:p>
            <a:r>
              <a:rPr lang="en-US" altLang="zh-CN" dirty="0"/>
              <a:t>5</a:t>
            </a:r>
            <a:r>
              <a:rPr lang="zh-CN" altLang="en-US" dirty="0"/>
              <a:t>、遇到在</a:t>
            </a:r>
            <a:r>
              <a:rPr lang="en-US" altLang="zh-CN" dirty="0" err="1"/>
              <a:t>popad</a:t>
            </a:r>
            <a:r>
              <a:rPr lang="zh-CN" altLang="en-US" dirty="0"/>
              <a:t>指令或者有远跳指令时，要注意一下，因为</a:t>
            </a:r>
            <a:r>
              <a:rPr lang="en-US" altLang="zh-CN" dirty="0" err="1"/>
              <a:t>popad</a:t>
            </a:r>
            <a:r>
              <a:rPr lang="zh-CN" altLang="en-US" dirty="0"/>
              <a:t>指令和远跳指令的目的地很可能就是</a:t>
            </a:r>
            <a:r>
              <a:rPr lang="en-US" altLang="zh-CN" dirty="0"/>
              <a:t>OEP</a:t>
            </a:r>
            <a:r>
              <a:rPr lang="zh-CN" altLang="en-US" dirty="0"/>
              <a:t>。</a:t>
            </a:r>
          </a:p>
          <a:p>
            <a:r>
              <a:rPr lang="en-US" altLang="zh-CN" dirty="0"/>
              <a:t>6</a:t>
            </a:r>
            <a:r>
              <a:rPr lang="zh-CN" altLang="en-US" dirty="0"/>
              <a:t>、利用</a:t>
            </a:r>
            <a:r>
              <a:rPr lang="en-US" altLang="zh-CN" dirty="0"/>
              <a:t>OD</a:t>
            </a:r>
            <a:r>
              <a:rPr lang="zh-CN" altLang="en-US" dirty="0"/>
              <a:t>把程序</a:t>
            </a:r>
            <a:r>
              <a:rPr lang="en-US" altLang="zh-CN" dirty="0"/>
              <a:t>dump</a:t>
            </a:r>
            <a:r>
              <a:rPr lang="zh-CN" altLang="en-US" dirty="0"/>
              <a:t>出来，如果程序损坏还要修复。</a:t>
            </a:r>
          </a:p>
        </p:txBody>
      </p:sp>
    </p:spTree>
    <p:extLst>
      <p:ext uri="{BB962C8B-B14F-4D97-AF65-F5344CB8AC3E}">
        <p14:creationId xmlns:p14="http://schemas.microsoft.com/office/powerpoint/2010/main" val="303479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63D2E7-0C45-4FC4-82C4-FF5B2C15A595}"/>
              </a:ext>
            </a:extLst>
          </p:cNvPr>
          <p:cNvSpPr>
            <a:spLocks noGrp="1"/>
          </p:cNvSpPr>
          <p:nvPr>
            <p:ph idx="1"/>
          </p:nvPr>
        </p:nvSpPr>
        <p:spPr>
          <a:xfrm>
            <a:off x="808127" y="975956"/>
            <a:ext cx="5430304" cy="3541714"/>
          </a:xfrm>
        </p:spPr>
        <p:txBody>
          <a:bodyPr/>
          <a:lstStyle/>
          <a:p>
            <a:r>
              <a:rPr lang="zh-CN" altLang="en-US" dirty="0"/>
              <a:t>安装的</a:t>
            </a:r>
            <a:r>
              <a:rPr lang="en-US" altLang="zh-CN" dirty="0" err="1"/>
              <a:t>dll</a:t>
            </a:r>
            <a:r>
              <a:rPr lang="zh-CN" altLang="en-US" dirty="0"/>
              <a:t>具有设置开机自启动、线程注入、安装插件、收集本地主机信息、上传、下载等功能。</a:t>
            </a:r>
          </a:p>
          <a:p>
            <a:r>
              <a:rPr lang="zh-CN" altLang="en-US" dirty="0"/>
              <a:t>通过</a:t>
            </a:r>
            <a:r>
              <a:rPr lang="en-US" altLang="zh-CN" dirty="0"/>
              <a:t>Run</a:t>
            </a:r>
            <a:r>
              <a:rPr lang="zh-CN" altLang="en-US" dirty="0"/>
              <a:t>键值设置开机自启动、线程注入。</a:t>
            </a:r>
          </a:p>
          <a:p>
            <a:endParaRPr lang="zh-CN" altLang="en-US" dirty="0"/>
          </a:p>
        </p:txBody>
      </p:sp>
      <p:pic>
        <p:nvPicPr>
          <p:cNvPr id="4" name="图片 3">
            <a:extLst>
              <a:ext uri="{FF2B5EF4-FFF2-40B4-BE49-F238E27FC236}">
                <a16:creationId xmlns:a16="http://schemas.microsoft.com/office/drawing/2014/main" id="{AF4D559D-5B6B-4061-94C1-4AC829142B61}"/>
              </a:ext>
            </a:extLst>
          </p:cNvPr>
          <p:cNvPicPr>
            <a:picLocks noChangeAspect="1"/>
          </p:cNvPicPr>
          <p:nvPr/>
        </p:nvPicPr>
        <p:blipFill rotWithShape="1">
          <a:blip r:embed="rId2"/>
          <a:srcRect l="3308" t="259" r="-1" b="-259"/>
          <a:stretch/>
        </p:blipFill>
        <p:spPr>
          <a:xfrm>
            <a:off x="0" y="3552825"/>
            <a:ext cx="7994235" cy="3305175"/>
          </a:xfrm>
          <a:prstGeom prst="rect">
            <a:avLst/>
          </a:prstGeom>
        </p:spPr>
      </p:pic>
      <p:pic>
        <p:nvPicPr>
          <p:cNvPr id="5" name="图片 4">
            <a:extLst>
              <a:ext uri="{FF2B5EF4-FFF2-40B4-BE49-F238E27FC236}">
                <a16:creationId xmlns:a16="http://schemas.microsoft.com/office/drawing/2014/main" id="{D4E86028-3FCB-43CB-AEE5-3EB1611D54BA}"/>
              </a:ext>
            </a:extLst>
          </p:cNvPr>
          <p:cNvPicPr>
            <a:picLocks noChangeAspect="1"/>
          </p:cNvPicPr>
          <p:nvPr/>
        </p:nvPicPr>
        <p:blipFill rotWithShape="1">
          <a:blip r:embed="rId3"/>
          <a:srcRect l="10061"/>
          <a:stretch/>
        </p:blipFill>
        <p:spPr>
          <a:xfrm>
            <a:off x="6349525" y="0"/>
            <a:ext cx="5842475" cy="5353050"/>
          </a:xfrm>
          <a:prstGeom prst="rect">
            <a:avLst/>
          </a:prstGeom>
        </p:spPr>
      </p:pic>
    </p:spTree>
    <p:extLst>
      <p:ext uri="{BB962C8B-B14F-4D97-AF65-F5344CB8AC3E}">
        <p14:creationId xmlns:p14="http://schemas.microsoft.com/office/powerpoint/2010/main" val="2244838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EC89F-3A76-4DBB-8B56-F8A1182DDB75}"/>
              </a:ext>
            </a:extLst>
          </p:cNvPr>
          <p:cNvSpPr>
            <a:spLocks noGrp="1"/>
          </p:cNvSpPr>
          <p:nvPr>
            <p:ph type="title"/>
          </p:nvPr>
        </p:nvSpPr>
        <p:spPr/>
        <p:txBody>
          <a:bodyPr/>
          <a:lstStyle/>
          <a:p>
            <a:r>
              <a:rPr lang="zh-CN" altLang="en-US" dirty="0"/>
              <a:t>安装</a:t>
            </a:r>
            <a:r>
              <a:rPr lang="en-US" altLang="zh-CN" dirty="0" err="1"/>
              <a:t>dll</a:t>
            </a:r>
            <a:r>
              <a:rPr lang="zh-CN" altLang="en-US" dirty="0"/>
              <a:t>流程</a:t>
            </a:r>
          </a:p>
        </p:txBody>
      </p:sp>
      <p:pic>
        <p:nvPicPr>
          <p:cNvPr id="9" name="图片 8">
            <a:extLst>
              <a:ext uri="{FF2B5EF4-FFF2-40B4-BE49-F238E27FC236}">
                <a16:creationId xmlns:a16="http://schemas.microsoft.com/office/drawing/2014/main" id="{43D11270-F918-4269-90EF-3CE4868BD4AE}"/>
              </a:ext>
            </a:extLst>
          </p:cNvPr>
          <p:cNvPicPr>
            <a:picLocks noChangeAspect="1"/>
          </p:cNvPicPr>
          <p:nvPr/>
        </p:nvPicPr>
        <p:blipFill>
          <a:blip r:embed="rId2"/>
          <a:stretch>
            <a:fillRect/>
          </a:stretch>
        </p:blipFill>
        <p:spPr>
          <a:xfrm>
            <a:off x="227724" y="2097088"/>
            <a:ext cx="11733376" cy="4233958"/>
          </a:xfrm>
          <a:prstGeom prst="rect">
            <a:avLst/>
          </a:prstGeom>
        </p:spPr>
      </p:pic>
    </p:spTree>
    <p:extLst>
      <p:ext uri="{BB962C8B-B14F-4D97-AF65-F5344CB8AC3E}">
        <p14:creationId xmlns:p14="http://schemas.microsoft.com/office/powerpoint/2010/main" val="2044857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D3505-C881-42BC-BA48-8835F504B306}"/>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DC75EA8C-A4C6-40DB-8C64-10D9116F3041}"/>
              </a:ext>
            </a:extLst>
          </p:cNvPr>
          <p:cNvSpPr>
            <a:spLocks noGrp="1"/>
          </p:cNvSpPr>
          <p:nvPr>
            <p:ph idx="1"/>
          </p:nvPr>
        </p:nvSpPr>
        <p:spPr>
          <a:xfrm>
            <a:off x="1141412" y="2249486"/>
            <a:ext cx="4367415" cy="4219679"/>
          </a:xfrm>
        </p:spPr>
        <p:txBody>
          <a:bodyPr>
            <a:normAutofit/>
          </a:bodyPr>
          <a:lstStyle/>
          <a:p>
            <a:r>
              <a:rPr lang="zh-CN" altLang="en-US" dirty="0"/>
              <a:t>目前来看，</a:t>
            </a:r>
            <a:r>
              <a:rPr lang="en-US" altLang="zh-CN" dirty="0" err="1"/>
              <a:t>KimSuky</a:t>
            </a:r>
            <a:r>
              <a:rPr lang="zh-CN" altLang="en-US" dirty="0"/>
              <a:t>针对</a:t>
            </a:r>
            <a:r>
              <a:rPr lang="en-US" altLang="zh-CN" dirty="0"/>
              <a:t>PC</a:t>
            </a:r>
            <a:r>
              <a:rPr lang="zh-CN" altLang="en-US" dirty="0"/>
              <a:t>端主要有以下几种攻击方式</a:t>
            </a:r>
            <a:endParaRPr lang="en-US" altLang="zh-CN" dirty="0"/>
          </a:p>
          <a:p>
            <a:r>
              <a:rPr lang="en-US" altLang="zh-CN" dirty="0" err="1"/>
              <a:t>KimSuky</a:t>
            </a:r>
            <a:r>
              <a:rPr lang="zh-CN" altLang="en-US" dirty="0"/>
              <a:t>在移动端也有比较多的攻击手法。</a:t>
            </a:r>
            <a:endParaRPr lang="en-US" altLang="zh-CN" dirty="0"/>
          </a:p>
          <a:p>
            <a:r>
              <a:rPr lang="zh-CN" altLang="en-US" dirty="0"/>
              <a:t>计算机安全需要各个国家地区各个政府与安全人员的通力合作，减少地区争端，构建和谐世界。</a:t>
            </a:r>
          </a:p>
        </p:txBody>
      </p:sp>
      <p:pic>
        <p:nvPicPr>
          <p:cNvPr id="5" name="图片 4">
            <a:extLst>
              <a:ext uri="{FF2B5EF4-FFF2-40B4-BE49-F238E27FC236}">
                <a16:creationId xmlns:a16="http://schemas.microsoft.com/office/drawing/2014/main" id="{78E2AEA2-0846-4D0A-B1B4-C844F0A39215}"/>
              </a:ext>
            </a:extLst>
          </p:cNvPr>
          <p:cNvPicPr>
            <a:picLocks noChangeAspect="1"/>
          </p:cNvPicPr>
          <p:nvPr/>
        </p:nvPicPr>
        <p:blipFill>
          <a:blip r:embed="rId2"/>
          <a:stretch>
            <a:fillRect/>
          </a:stretch>
        </p:blipFill>
        <p:spPr>
          <a:xfrm>
            <a:off x="5508827" y="0"/>
            <a:ext cx="6683173" cy="6858000"/>
          </a:xfrm>
          <a:prstGeom prst="rect">
            <a:avLst/>
          </a:prstGeom>
        </p:spPr>
      </p:pic>
    </p:spTree>
    <p:extLst>
      <p:ext uri="{BB962C8B-B14F-4D97-AF65-F5344CB8AC3E}">
        <p14:creationId xmlns:p14="http://schemas.microsoft.com/office/powerpoint/2010/main" val="502596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组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长方形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176" name="图片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图片 3" descr="电路板特写">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组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长方形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任意多边形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任意多边形(F)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长方形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任意多边形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任意多边形(F)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任意多边形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任意多边形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任意多边形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任意多边形(F)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任意多边形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任意多边形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任意多边形(F)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任意多边形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任意多边形(F)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任意多边形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任意多边形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任意多边形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任意多边形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任意多边形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任意多边形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任意多边形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任意多边形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任意多边形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任意多边形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任意多边形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任意多边形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任意多边形(F)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长方形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任意多边形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任意多边形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任意多边形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任意多边形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任意多边形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任意多边形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任意多边形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任意多边形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任意多边形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任意多边形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任意多边形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长方形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任意多边形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任意多边形(F)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任意多边形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任意多边形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任意多边形(F)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任意多边形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任意多边形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任意多边形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任意多边形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任意多边形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任意多边形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任意多边形(F)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任意多边形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标题 1">
            <a:extLst>
              <a:ext uri="{FF2B5EF4-FFF2-40B4-BE49-F238E27FC236}">
                <a16:creationId xmlns:a16="http://schemas.microsoft.com/office/drawing/2014/main" id="{0A6BCF94-F108-4D92-8C4F-CD9273947A31}"/>
              </a:ext>
            </a:extLst>
          </p:cNvPr>
          <p:cNvSpPr>
            <a:spLocks noGrp="1"/>
          </p:cNvSpPr>
          <p:nvPr>
            <p:ph type="title"/>
          </p:nvPr>
        </p:nvSpPr>
        <p:spPr>
          <a:xfrm>
            <a:off x="7567231" y="1175240"/>
            <a:ext cx="4629531" cy="1478570"/>
          </a:xfrm>
        </p:spPr>
        <p:txBody>
          <a:bodyPr rtlCol="0">
            <a:normAutofit/>
          </a:bodyPr>
          <a:lstStyle/>
          <a:p>
            <a:pPr algn="ctr"/>
            <a:r>
              <a:rPr lang="zh-CN" altLang="en-US" sz="3200" dirty="0"/>
              <a:t>感谢聆听</a:t>
            </a:r>
            <a:endParaRPr lang="en-US" altLang="zh-CN" sz="3200" dirty="0">
              <a:latin typeface="Microsoft YaHei UI" panose="020B0503020204020204" pitchFamily="34" charset="-122"/>
              <a:ea typeface="Microsoft YaHei UI" panose="020B0503020204020204" pitchFamily="34" charset="-122"/>
            </a:endParaRPr>
          </a:p>
        </p:txBody>
      </p:sp>
      <p:sp>
        <p:nvSpPr>
          <p:cNvPr id="3" name="内容占位符 2">
            <a:extLst>
              <a:ext uri="{FF2B5EF4-FFF2-40B4-BE49-F238E27FC236}">
                <a16:creationId xmlns:a16="http://schemas.microsoft.com/office/drawing/2014/main" id="{78399AB7-9E36-4EAD-B44A-9E0CEA24AACE}"/>
              </a:ext>
            </a:extLst>
          </p:cNvPr>
          <p:cNvSpPr>
            <a:spLocks noGrp="1"/>
          </p:cNvSpPr>
          <p:nvPr>
            <p:ph idx="1"/>
          </p:nvPr>
        </p:nvSpPr>
        <p:spPr>
          <a:xfrm>
            <a:off x="7576755" y="2344737"/>
            <a:ext cx="4629533" cy="3541714"/>
          </a:xfrm>
        </p:spPr>
        <p:txBody>
          <a:bodyPr rtlCol="0">
            <a:normAutofit/>
          </a:bodyPr>
          <a:lstStyle/>
          <a:p>
            <a:pPr marL="0" indent="0" algn="ctr" rtl="0">
              <a:lnSpc>
                <a:spcPct val="110000"/>
              </a:lnSpc>
              <a:buNone/>
            </a:pPr>
            <a:r>
              <a:rPr lang="zh-CN" altLang="en-US" sz="1600" dirty="0">
                <a:latin typeface="Microsoft YaHei UI" panose="020B0503020204020204" pitchFamily="34" charset="-122"/>
                <a:ea typeface="Microsoft YaHei UI" panose="020B0503020204020204" pitchFamily="34" charset="-122"/>
              </a:rPr>
              <a:t>梁夏雨</a:t>
            </a:r>
            <a:endParaRPr lang="en-US" altLang="zh-CN" sz="1600" dirty="0">
              <a:latin typeface="Microsoft YaHei UI" panose="020B0503020204020204" pitchFamily="34" charset="-122"/>
              <a:ea typeface="Microsoft YaHei UI" panose="020B0503020204020204" pitchFamily="34" charset="-122"/>
            </a:endParaRPr>
          </a:p>
          <a:p>
            <a:pPr marL="0" indent="0" algn="ctr" rtl="0">
              <a:lnSpc>
                <a:spcPct val="110000"/>
              </a:lnSpc>
              <a:buNone/>
            </a:pPr>
            <a:r>
              <a:rPr lang="zh-CN" altLang="en-US" sz="1600" dirty="0">
                <a:latin typeface="Microsoft YaHei UI" panose="020B0503020204020204" pitchFamily="34" charset="-122"/>
                <a:ea typeface="Microsoft YaHei UI" panose="020B0503020204020204" pitchFamily="34" charset="-122"/>
              </a:rPr>
              <a:t>欧阳学强</a:t>
            </a:r>
            <a:endParaRPr lang="en-US" altLang="zh-CN" sz="1600" dirty="0">
              <a:latin typeface="Microsoft YaHei UI" panose="020B0503020204020204" pitchFamily="34" charset="-122"/>
              <a:ea typeface="Microsoft YaHei UI" panose="020B0503020204020204" pitchFamily="34" charset="-122"/>
            </a:endParaRPr>
          </a:p>
          <a:p>
            <a:pPr marL="0" indent="0" algn="ctr" rtl="0">
              <a:lnSpc>
                <a:spcPct val="110000"/>
              </a:lnSpc>
              <a:buNone/>
            </a:pPr>
            <a:r>
              <a:rPr lang="zh-CN" altLang="en-US" sz="1600" dirty="0">
                <a:latin typeface="Microsoft YaHei UI" panose="020B0503020204020204" pitchFamily="34" charset="-122"/>
                <a:ea typeface="Microsoft YaHei UI" panose="020B0503020204020204" pitchFamily="34" charset="-122"/>
              </a:rPr>
              <a:t>王叶伟</a:t>
            </a:r>
            <a:endParaRPr lang="en-US" altLang="zh-CN" sz="1600" dirty="0"/>
          </a:p>
          <a:p>
            <a:pPr marL="0" indent="0" algn="ctr" rtl="0">
              <a:lnSpc>
                <a:spcPct val="110000"/>
              </a:lnSpc>
              <a:buNone/>
            </a:pPr>
            <a:r>
              <a:rPr lang="zh-CN" altLang="en-US" sz="1600" dirty="0">
                <a:latin typeface="Microsoft YaHei UI" panose="020B0503020204020204" pitchFamily="34" charset="-122"/>
                <a:ea typeface="Microsoft YaHei UI" panose="020B0503020204020204" pitchFamily="34" charset="-122"/>
              </a:rPr>
              <a:t>萧健鹏</a:t>
            </a:r>
            <a:endParaRPr lang="en-US" altLang="zh-CN" sz="1600" dirty="0"/>
          </a:p>
          <a:p>
            <a:pPr marL="0" indent="0" algn="ctr" rtl="0">
              <a:lnSpc>
                <a:spcPct val="110000"/>
              </a:lnSpc>
              <a:buNone/>
            </a:pPr>
            <a:r>
              <a:rPr lang="zh-CN" altLang="en-US" sz="1600" dirty="0">
                <a:latin typeface="Microsoft YaHei UI" panose="020B0503020204020204" pitchFamily="34" charset="-122"/>
                <a:ea typeface="Microsoft YaHei UI" panose="020B0503020204020204" pitchFamily="34" charset="-122"/>
              </a:rPr>
              <a:t>张又男</a:t>
            </a:r>
            <a:endParaRPr lang="en-US" altLang="zh-CN" sz="1600" dirty="0">
              <a:latin typeface="Microsoft YaHei UI" panose="020B0503020204020204" pitchFamily="34" charset="-122"/>
              <a:ea typeface="Microsoft YaHei UI" panose="020B0503020204020204" pitchFamily="34" charset="-122"/>
            </a:endParaRPr>
          </a:p>
          <a:p>
            <a:pPr marL="0" indent="0" algn="ctr" rtl="0">
              <a:lnSpc>
                <a:spcPct val="110000"/>
              </a:lnSpc>
              <a:buNone/>
            </a:pPr>
            <a:endParaRPr lang="en-US" altLang="zh-CN" sz="1600" dirty="0"/>
          </a:p>
          <a:p>
            <a:pPr marL="0" indent="0" algn="ctr" rtl="0">
              <a:lnSpc>
                <a:spcPct val="110000"/>
              </a:lnSpc>
              <a:buNone/>
            </a:pPr>
            <a:r>
              <a:rPr lang="en-US" altLang="zh-CN" sz="1600" dirty="0">
                <a:latin typeface="Microsoft YaHei UI" panose="020B0503020204020204" pitchFamily="34" charset="-122"/>
                <a:ea typeface="Microsoft YaHei UI" panose="020B0503020204020204" pitchFamily="34" charset="-122"/>
              </a:rPr>
              <a:t>2020</a:t>
            </a:r>
            <a:r>
              <a:rPr lang="zh-CN" altLang="en-US" sz="1600" dirty="0">
                <a:latin typeface="Microsoft YaHei UI" panose="020B0503020204020204" pitchFamily="34" charset="-122"/>
                <a:ea typeface="Microsoft YaHei UI" panose="020B0503020204020204" pitchFamily="34" charset="-122"/>
              </a:rPr>
              <a:t>年</a:t>
            </a:r>
            <a:r>
              <a:rPr lang="en-US" altLang="zh-CN" sz="1600" dirty="0">
                <a:latin typeface="Microsoft YaHei UI" panose="020B0503020204020204" pitchFamily="34" charset="-122"/>
                <a:ea typeface="Microsoft YaHei UI" panose="020B0503020204020204" pitchFamily="34" charset="-122"/>
              </a:rPr>
              <a:t>12</a:t>
            </a:r>
            <a:r>
              <a:rPr lang="zh-CN" altLang="en-US" sz="1600" dirty="0">
                <a:latin typeface="Microsoft YaHei UI" panose="020B0503020204020204" pitchFamily="34" charset="-122"/>
                <a:ea typeface="Microsoft YaHei UI" panose="020B0503020204020204" pitchFamily="34" charset="-122"/>
              </a:rPr>
              <a:t>月</a:t>
            </a:r>
            <a:r>
              <a:rPr lang="en-US" altLang="zh-CN" sz="1600" dirty="0">
                <a:latin typeface="Microsoft YaHei UI" panose="020B0503020204020204" pitchFamily="34" charset="-122"/>
                <a:ea typeface="Microsoft YaHei UI" panose="020B0503020204020204" pitchFamily="34" charset="-122"/>
              </a:rPr>
              <a:t>20</a:t>
            </a:r>
            <a:r>
              <a:rPr lang="zh-CN" altLang="en-US" sz="1600" dirty="0">
                <a:latin typeface="Microsoft YaHei UI" panose="020B0503020204020204" pitchFamily="34" charset="-122"/>
                <a:ea typeface="Microsoft YaHei UI" panose="020B0503020204020204" pitchFamily="34" charset="-122"/>
              </a:rPr>
              <a:t>日</a:t>
            </a:r>
            <a:endParaRPr lang="en-US" altLang="zh-CN" sz="1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484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34D67-8078-4033-AF6D-589796FDB2C5}"/>
              </a:ext>
            </a:extLst>
          </p:cNvPr>
          <p:cNvSpPr>
            <a:spLocks noGrp="1"/>
          </p:cNvSpPr>
          <p:nvPr>
            <p:ph type="title"/>
          </p:nvPr>
        </p:nvSpPr>
        <p:spPr/>
        <p:txBody>
          <a:bodyPr/>
          <a:lstStyle/>
          <a:p>
            <a:r>
              <a:rPr lang="en-US" altLang="zh-CN" dirty="0"/>
              <a:t>ESP</a:t>
            </a:r>
            <a:r>
              <a:rPr lang="zh-CN" altLang="en-US" dirty="0"/>
              <a:t>定律</a:t>
            </a:r>
          </a:p>
        </p:txBody>
      </p:sp>
      <p:sp>
        <p:nvSpPr>
          <p:cNvPr id="3" name="内容占位符 2">
            <a:extLst>
              <a:ext uri="{FF2B5EF4-FFF2-40B4-BE49-F238E27FC236}">
                <a16:creationId xmlns:a16="http://schemas.microsoft.com/office/drawing/2014/main" id="{5ED1FE6C-FE9A-4974-9C69-3BE6E97C6AB8}"/>
              </a:ext>
            </a:extLst>
          </p:cNvPr>
          <p:cNvSpPr>
            <a:spLocks noGrp="1"/>
          </p:cNvSpPr>
          <p:nvPr>
            <p:ph idx="1"/>
          </p:nvPr>
        </p:nvSpPr>
        <p:spPr/>
        <p:txBody>
          <a:bodyPr/>
          <a:lstStyle/>
          <a:p>
            <a:r>
              <a:rPr lang="en-US" altLang="zh-CN" dirty="0"/>
              <a:t>ESP</a:t>
            </a:r>
            <a:r>
              <a:rPr lang="zh-CN" altLang="en-US" dirty="0"/>
              <a:t>定律就是利用堆栈平衡快速找到</a:t>
            </a:r>
            <a:r>
              <a:rPr lang="en-US" altLang="zh-CN" dirty="0"/>
              <a:t>OEP</a:t>
            </a:r>
            <a:r>
              <a:rPr lang="zh-CN" altLang="en-US" dirty="0"/>
              <a:t>。</a:t>
            </a:r>
            <a:endParaRPr lang="en-US" altLang="zh-CN" dirty="0"/>
          </a:p>
          <a:p>
            <a:r>
              <a:rPr lang="zh-CN" altLang="en-US" dirty="0"/>
              <a:t>堆栈平衡是指</a:t>
            </a:r>
            <a:r>
              <a:rPr lang="en-US" altLang="zh-CN" dirty="0"/>
              <a:t>call</a:t>
            </a:r>
            <a:r>
              <a:rPr lang="zh-CN" altLang="en-US" dirty="0"/>
              <a:t>进一个函数后，在</a:t>
            </a:r>
            <a:r>
              <a:rPr lang="en-US" altLang="zh-CN" dirty="0"/>
              <a:t>RET</a:t>
            </a:r>
            <a:r>
              <a:rPr lang="zh-CN" altLang="en-US" dirty="0"/>
              <a:t>前保证</a:t>
            </a:r>
            <a:r>
              <a:rPr lang="en-US" altLang="zh-CN" dirty="0"/>
              <a:t>ESP</a:t>
            </a:r>
            <a:r>
              <a:rPr lang="zh-CN" altLang="en-US" dirty="0"/>
              <a:t>指向</a:t>
            </a:r>
            <a:r>
              <a:rPr lang="en-US" altLang="zh-CN" dirty="0"/>
              <a:t>call</a:t>
            </a:r>
            <a:r>
              <a:rPr lang="zh-CN" altLang="en-US" dirty="0"/>
              <a:t>前的地址。通俗来说就是要维持栈顶位置。</a:t>
            </a:r>
            <a:endParaRPr lang="en-US" altLang="zh-CN" dirty="0"/>
          </a:p>
          <a:p>
            <a:r>
              <a:rPr lang="zh-CN" altLang="en-US" dirty="0"/>
              <a:t>壳的解压器通常以</a:t>
            </a:r>
            <a:r>
              <a:rPr lang="en-US" altLang="zh-CN" dirty="0" err="1"/>
              <a:t>pushad</a:t>
            </a:r>
            <a:r>
              <a:rPr lang="zh-CN" altLang="en-US" dirty="0"/>
              <a:t>开始，也要遵守堆栈平衡，所以在解压器把程序复原后肯定要调用</a:t>
            </a:r>
            <a:r>
              <a:rPr lang="en-US" altLang="zh-CN" dirty="0" err="1"/>
              <a:t>popad</a:t>
            </a:r>
            <a:r>
              <a:rPr lang="zh-CN" altLang="en-US" dirty="0"/>
              <a:t>把所有寄存器</a:t>
            </a:r>
            <a:r>
              <a:rPr lang="en-US" altLang="zh-CN" dirty="0"/>
              <a:t>pop</a:t>
            </a:r>
            <a:r>
              <a:rPr lang="zh-CN" altLang="en-US" dirty="0"/>
              <a:t>回来，所以可以在</a:t>
            </a:r>
            <a:r>
              <a:rPr lang="en-US" altLang="zh-CN" dirty="0" err="1"/>
              <a:t>pushad</a:t>
            </a:r>
            <a:r>
              <a:rPr lang="zh-CN" altLang="en-US" dirty="0"/>
              <a:t>前记录下</a:t>
            </a:r>
            <a:r>
              <a:rPr lang="en-US" altLang="zh-CN" dirty="0"/>
              <a:t>ESP</a:t>
            </a:r>
            <a:r>
              <a:rPr lang="zh-CN" altLang="en-US" dirty="0"/>
              <a:t>的地址，打上内存断点，然后就能在</a:t>
            </a:r>
            <a:r>
              <a:rPr lang="en-US" altLang="zh-CN" dirty="0" err="1"/>
              <a:t>popad</a:t>
            </a:r>
            <a:r>
              <a:rPr lang="zh-CN" altLang="en-US" dirty="0"/>
              <a:t>的时侯断下来，这时候就离</a:t>
            </a:r>
            <a:r>
              <a:rPr lang="en-US" altLang="zh-CN" dirty="0"/>
              <a:t>OEP</a:t>
            </a:r>
            <a:r>
              <a:rPr lang="zh-CN" altLang="en-US" dirty="0"/>
              <a:t>不远了。</a:t>
            </a:r>
          </a:p>
        </p:txBody>
      </p:sp>
    </p:spTree>
    <p:extLst>
      <p:ext uri="{BB962C8B-B14F-4D97-AF65-F5344CB8AC3E}">
        <p14:creationId xmlns:p14="http://schemas.microsoft.com/office/powerpoint/2010/main" val="105681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BAEBA-10F5-47B0-BBA2-5B4C68086BBE}"/>
              </a:ext>
            </a:extLst>
          </p:cNvPr>
          <p:cNvSpPr>
            <a:spLocks noGrp="1"/>
          </p:cNvSpPr>
          <p:nvPr>
            <p:ph type="title"/>
          </p:nvPr>
        </p:nvSpPr>
        <p:spPr/>
        <p:txBody>
          <a:bodyPr/>
          <a:lstStyle/>
          <a:p>
            <a:r>
              <a:rPr lang="en-US" altLang="zh-CN" dirty="0"/>
              <a:t>ESP</a:t>
            </a:r>
            <a:r>
              <a:rPr lang="zh-CN" altLang="en-US" dirty="0"/>
              <a:t>定律</a:t>
            </a:r>
          </a:p>
        </p:txBody>
      </p:sp>
      <p:sp>
        <p:nvSpPr>
          <p:cNvPr id="3" name="内容占位符 2">
            <a:extLst>
              <a:ext uri="{FF2B5EF4-FFF2-40B4-BE49-F238E27FC236}">
                <a16:creationId xmlns:a16="http://schemas.microsoft.com/office/drawing/2014/main" id="{1E9810DD-EF33-4B2D-8DBC-0FEC8E7C3626}"/>
              </a:ext>
            </a:extLst>
          </p:cNvPr>
          <p:cNvSpPr>
            <a:spLocks noGrp="1"/>
          </p:cNvSpPr>
          <p:nvPr>
            <p:ph idx="1"/>
          </p:nvPr>
        </p:nvSpPr>
        <p:spPr/>
        <p:txBody>
          <a:bodyPr>
            <a:normAutofit/>
          </a:bodyPr>
          <a:lstStyle/>
          <a:p>
            <a:r>
              <a:rPr lang="en-US" altLang="zh-CN" dirty="0"/>
              <a:t>1</a:t>
            </a:r>
            <a:r>
              <a:rPr lang="zh-CN" altLang="en-US" dirty="0"/>
              <a:t>、将待脱壳程序载入到</a:t>
            </a:r>
            <a:r>
              <a:rPr lang="en-US" altLang="zh-CN" dirty="0"/>
              <a:t>OD</a:t>
            </a:r>
            <a:r>
              <a:rPr lang="zh-CN" altLang="en-US" dirty="0"/>
              <a:t>中，开始单步跟踪一步，这时如果看到</a:t>
            </a:r>
            <a:r>
              <a:rPr lang="en-US" altLang="zh-CN" dirty="0"/>
              <a:t>OD</a:t>
            </a:r>
            <a:r>
              <a:rPr lang="zh-CN" altLang="en-US" dirty="0"/>
              <a:t>右边的寄存器窗口中的</a:t>
            </a:r>
            <a:r>
              <a:rPr lang="en-US" altLang="zh-CN" dirty="0"/>
              <a:t>ESP</a:t>
            </a:r>
            <a:r>
              <a:rPr lang="zh-CN" altLang="en-US" dirty="0"/>
              <a:t>寄存器的值有没有变为红色，如果发现</a:t>
            </a:r>
            <a:r>
              <a:rPr lang="en-US" altLang="zh-CN" dirty="0"/>
              <a:t>ESP</a:t>
            </a:r>
            <a:r>
              <a:rPr lang="zh-CN" altLang="en-US" dirty="0"/>
              <a:t>寄存器的值变为红色。</a:t>
            </a:r>
          </a:p>
          <a:p>
            <a:r>
              <a:rPr lang="en-US" altLang="zh-CN" dirty="0"/>
              <a:t>2</a:t>
            </a:r>
            <a:r>
              <a:rPr lang="zh-CN" altLang="en-US" dirty="0"/>
              <a:t>、在</a:t>
            </a:r>
            <a:r>
              <a:rPr lang="en-US" altLang="zh-CN" dirty="0"/>
              <a:t>OD</a:t>
            </a:r>
            <a:r>
              <a:rPr lang="zh-CN" altLang="en-US" dirty="0"/>
              <a:t>的命令行窗口中执行命令</a:t>
            </a:r>
            <a:r>
              <a:rPr lang="en-US" altLang="zh-CN" dirty="0" err="1"/>
              <a:t>hr</a:t>
            </a:r>
            <a:r>
              <a:rPr lang="en-US" altLang="zh-CN" dirty="0"/>
              <a:t> </a:t>
            </a:r>
            <a:r>
              <a:rPr lang="en-US" altLang="zh-CN" dirty="0" err="1"/>
              <a:t>esp,esp</a:t>
            </a:r>
            <a:r>
              <a:rPr lang="zh-CN" altLang="en-US" dirty="0"/>
              <a:t>就是变为红色的</a:t>
            </a:r>
            <a:r>
              <a:rPr lang="en-US" altLang="zh-CN" dirty="0"/>
              <a:t>ESP</a:t>
            </a:r>
            <a:r>
              <a:rPr lang="zh-CN" altLang="en-US" dirty="0"/>
              <a:t>寄存器的值，当然</a:t>
            </a:r>
            <a:r>
              <a:rPr lang="en-US" altLang="zh-CN" dirty="0" err="1"/>
              <a:t>hr</a:t>
            </a:r>
            <a:r>
              <a:rPr lang="en-US" altLang="zh-CN" dirty="0"/>
              <a:t> </a:t>
            </a:r>
            <a:r>
              <a:rPr lang="en-US" altLang="zh-CN" dirty="0" err="1"/>
              <a:t>esp</a:t>
            </a:r>
            <a:r>
              <a:rPr lang="zh-CN" altLang="en-US" dirty="0"/>
              <a:t>也是可以的，在输入命令之后回车</a:t>
            </a:r>
            <a:r>
              <a:rPr lang="en-US" altLang="zh-CN" dirty="0"/>
              <a:t>;</a:t>
            </a:r>
          </a:p>
          <a:p>
            <a:r>
              <a:rPr lang="en-US" altLang="zh-CN" dirty="0"/>
              <a:t>3</a:t>
            </a:r>
            <a:r>
              <a:rPr lang="zh-CN" altLang="en-US" dirty="0"/>
              <a:t>、让程序运行后，向下走几步就可以看到</a:t>
            </a:r>
            <a:r>
              <a:rPr lang="en-US" altLang="zh-CN" dirty="0"/>
              <a:t>OEP</a:t>
            </a:r>
            <a:r>
              <a:rPr lang="zh-CN" altLang="en-US" dirty="0"/>
              <a:t>了。</a:t>
            </a:r>
          </a:p>
          <a:p>
            <a:r>
              <a:rPr lang="en-US" altLang="zh-CN" dirty="0"/>
              <a:t>4</a:t>
            </a:r>
            <a:r>
              <a:rPr lang="zh-CN" altLang="en-US" dirty="0"/>
              <a:t>、脱壳修复</a:t>
            </a:r>
          </a:p>
        </p:txBody>
      </p:sp>
    </p:spTree>
    <p:extLst>
      <p:ext uri="{BB962C8B-B14F-4D97-AF65-F5344CB8AC3E}">
        <p14:creationId xmlns:p14="http://schemas.microsoft.com/office/powerpoint/2010/main" val="535713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9BD54-7940-466B-9745-6E85DDE663CF}"/>
              </a:ext>
            </a:extLst>
          </p:cNvPr>
          <p:cNvSpPr>
            <a:spLocks noGrp="1"/>
          </p:cNvSpPr>
          <p:nvPr>
            <p:ph type="title"/>
          </p:nvPr>
        </p:nvSpPr>
        <p:spPr/>
        <p:txBody>
          <a:bodyPr>
            <a:normAutofit/>
          </a:bodyPr>
          <a:lstStyle/>
          <a:p>
            <a:r>
              <a:rPr lang="zh-CN" altLang="en-US" dirty="0"/>
              <a:t>二次断点</a:t>
            </a:r>
          </a:p>
        </p:txBody>
      </p:sp>
      <p:sp>
        <p:nvSpPr>
          <p:cNvPr id="3" name="内容占位符 2">
            <a:extLst>
              <a:ext uri="{FF2B5EF4-FFF2-40B4-BE49-F238E27FC236}">
                <a16:creationId xmlns:a16="http://schemas.microsoft.com/office/drawing/2014/main" id="{6901F77C-0D94-4464-B53D-2A5E4253B883}"/>
              </a:ext>
            </a:extLst>
          </p:cNvPr>
          <p:cNvSpPr>
            <a:spLocks noGrp="1"/>
          </p:cNvSpPr>
          <p:nvPr>
            <p:ph idx="1"/>
          </p:nvPr>
        </p:nvSpPr>
        <p:spPr>
          <a:xfrm>
            <a:off x="1141411" y="2249485"/>
            <a:ext cx="10609056" cy="4364959"/>
          </a:xfrm>
        </p:spPr>
        <p:txBody>
          <a:bodyPr>
            <a:normAutofit/>
          </a:bodyPr>
          <a:lstStyle/>
          <a:p>
            <a:r>
              <a:rPr lang="en-US" altLang="zh-CN" dirty="0"/>
              <a:t>1</a:t>
            </a:r>
            <a:r>
              <a:rPr lang="zh-CN" altLang="en-US" dirty="0"/>
              <a:t>、将待脱壳程序载入到</a:t>
            </a:r>
            <a:r>
              <a:rPr lang="en-US" altLang="zh-CN" dirty="0"/>
              <a:t>OD</a:t>
            </a:r>
            <a:r>
              <a:rPr lang="zh-CN" altLang="en-US" dirty="0"/>
              <a:t>中，切换到</a:t>
            </a:r>
            <a:r>
              <a:rPr lang="en-US" altLang="zh-CN" dirty="0"/>
              <a:t>OD</a:t>
            </a:r>
            <a:r>
              <a:rPr lang="zh-CN" altLang="en-US" dirty="0"/>
              <a:t>的异常显示栏，勾选该选项卡下的所有复选框忽略所有异常；</a:t>
            </a:r>
          </a:p>
          <a:p>
            <a:r>
              <a:rPr lang="en-US" altLang="zh-CN" dirty="0"/>
              <a:t>2</a:t>
            </a:r>
            <a:r>
              <a:rPr lang="zh-CN" altLang="en-US" dirty="0"/>
              <a:t>、打开</a:t>
            </a:r>
            <a:r>
              <a:rPr lang="en-US" altLang="zh-CN" dirty="0"/>
              <a:t>OD</a:t>
            </a:r>
            <a:r>
              <a:rPr lang="zh-CN" altLang="en-US" dirty="0"/>
              <a:t>的内存窗口，找到“</a:t>
            </a:r>
            <a:r>
              <a:rPr lang="en-US" altLang="zh-CN" dirty="0"/>
              <a:t>.</a:t>
            </a:r>
            <a:r>
              <a:rPr lang="en-US" altLang="zh-CN" dirty="0" err="1"/>
              <a:t>rsrc</a:t>
            </a:r>
            <a:r>
              <a:rPr lang="en-US" altLang="zh-CN" dirty="0"/>
              <a:t>”</a:t>
            </a:r>
            <a:r>
              <a:rPr lang="zh-CN" altLang="en-US" dirty="0"/>
              <a:t>区段，在该区段上设下一断点；</a:t>
            </a:r>
          </a:p>
          <a:p>
            <a:r>
              <a:rPr lang="en-US" altLang="zh-CN" dirty="0"/>
              <a:t>4</a:t>
            </a:r>
            <a:r>
              <a:rPr lang="zh-CN" altLang="en-US" dirty="0"/>
              <a:t>、让程序运行到断点处，而后再次打开</a:t>
            </a:r>
            <a:r>
              <a:rPr lang="en-US" altLang="zh-CN" dirty="0"/>
              <a:t>OD</a:t>
            </a:r>
            <a:r>
              <a:rPr lang="zh-CN" altLang="en-US" dirty="0"/>
              <a:t>的内存窗口，这次在“</a:t>
            </a:r>
            <a:r>
              <a:rPr lang="en-US" altLang="zh-CN" dirty="0"/>
              <a:t>.</a:t>
            </a:r>
            <a:r>
              <a:rPr lang="en-US" altLang="zh-CN" dirty="0" err="1"/>
              <a:t>rsrc</a:t>
            </a:r>
            <a:r>
              <a:rPr lang="en-US" altLang="zh-CN" dirty="0"/>
              <a:t>”</a:t>
            </a:r>
            <a:r>
              <a:rPr lang="zh-CN" altLang="en-US" dirty="0"/>
              <a:t>区段上面的“</a:t>
            </a:r>
            <a:r>
              <a:rPr lang="en-US" altLang="zh-CN" dirty="0"/>
              <a:t>.code”</a:t>
            </a:r>
            <a:r>
              <a:rPr lang="zh-CN" altLang="en-US" dirty="0"/>
              <a:t>区段（有的时候就是其他的区段名，比如“</a:t>
            </a:r>
            <a:r>
              <a:rPr lang="en-US" altLang="zh-CN" dirty="0"/>
              <a:t>.text”</a:t>
            </a:r>
            <a:r>
              <a:rPr lang="zh-CN" altLang="en-US" dirty="0"/>
              <a:t>，“</a:t>
            </a:r>
            <a:r>
              <a:rPr lang="en-US" altLang="zh-CN" dirty="0"/>
              <a:t>.codes”</a:t>
            </a:r>
            <a:r>
              <a:rPr lang="zh-CN" altLang="en-US" dirty="0"/>
              <a:t>）上设下另一个断点；</a:t>
            </a:r>
          </a:p>
          <a:p>
            <a:r>
              <a:rPr lang="en-US" altLang="zh-CN" dirty="0"/>
              <a:t>5</a:t>
            </a:r>
            <a:r>
              <a:rPr lang="zh-CN" altLang="en-US" dirty="0"/>
              <a:t>、让程序运行到第二次下的断点处，然后单步跟踪就可以来到</a:t>
            </a:r>
            <a:r>
              <a:rPr lang="en-US" altLang="zh-CN" dirty="0"/>
              <a:t>OEP</a:t>
            </a:r>
            <a:r>
              <a:rPr lang="zh-CN" altLang="en-US" dirty="0"/>
              <a:t>的地方。</a:t>
            </a:r>
          </a:p>
          <a:p>
            <a:r>
              <a:rPr lang="en-US" altLang="zh-CN" dirty="0"/>
              <a:t>6</a:t>
            </a:r>
            <a:r>
              <a:rPr lang="zh-CN" altLang="en-US" dirty="0"/>
              <a:t>、脱壳修复</a:t>
            </a:r>
          </a:p>
        </p:txBody>
      </p:sp>
    </p:spTree>
    <p:extLst>
      <p:ext uri="{BB962C8B-B14F-4D97-AF65-F5344CB8AC3E}">
        <p14:creationId xmlns:p14="http://schemas.microsoft.com/office/powerpoint/2010/main" val="14219142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36804068_TF45165253.potx" id="{088E78B9-79AF-4D64-A7F9-483B99808767}" vid="{674848C6-E768-453C-B003-AAAD34ACBC8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电路设计</Template>
  <TotalTime>0</TotalTime>
  <Words>4083</Words>
  <Application>Microsoft Office PowerPoint</Application>
  <PresentationFormat>宽屏</PresentationFormat>
  <Paragraphs>225</Paragraphs>
  <Slides>63</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63</vt:i4>
      </vt:variant>
    </vt:vector>
  </HeadingPairs>
  <TitlesOfParts>
    <vt:vector size="69" baseType="lpstr">
      <vt:lpstr>Microsoft YaHei UI</vt:lpstr>
      <vt:lpstr>宋体</vt:lpstr>
      <vt:lpstr>Arial</vt:lpstr>
      <vt:lpstr>Trebuchet MS</vt:lpstr>
      <vt:lpstr>Tw Cen MT</vt:lpstr>
      <vt:lpstr>电路</vt:lpstr>
      <vt:lpstr>计算机病毒</vt:lpstr>
      <vt:lpstr>计算机病毒概述</vt:lpstr>
      <vt:lpstr>壳</vt:lpstr>
      <vt:lpstr>OEP与脱壳</vt:lpstr>
      <vt:lpstr>单步跟踪</vt:lpstr>
      <vt:lpstr>单步跟踪</vt:lpstr>
      <vt:lpstr>ESP定律</vt:lpstr>
      <vt:lpstr>ESP定律</vt:lpstr>
      <vt:lpstr>二次断点</vt:lpstr>
      <vt:lpstr>末次异常</vt:lpstr>
      <vt:lpstr>模拟跟踪</vt:lpstr>
      <vt:lpstr>SFX自动脱壳</vt:lpstr>
      <vt:lpstr>出口标志</vt:lpstr>
      <vt:lpstr>其他方法</vt:lpstr>
      <vt:lpstr>KIMSUKY</vt:lpstr>
      <vt:lpstr>Kimsuky常见攻击流程</vt:lpstr>
      <vt:lpstr>Kimsuky常见攻击流程</vt:lpstr>
      <vt:lpstr>Kimsuky文件伪装</vt:lpstr>
      <vt:lpstr>伪装eset更新程序恶意程序</vt:lpstr>
      <vt:lpstr>样本行为</vt:lpstr>
      <vt:lpstr>样本行为</vt:lpstr>
      <vt:lpstr>样本行为</vt:lpstr>
      <vt:lpstr>样本行为</vt:lpstr>
      <vt:lpstr>行为总结</vt:lpstr>
      <vt:lpstr>PE结构与IDA分析</vt:lpstr>
      <vt:lpstr>PE结构与IDA分析</vt:lpstr>
      <vt:lpstr>PE结构与IDA分析</vt:lpstr>
      <vt:lpstr>函数功能分析</vt:lpstr>
      <vt:lpstr>PowerPoint 演示文稿</vt:lpstr>
      <vt:lpstr>PowerPoint 演示文稿</vt:lpstr>
      <vt:lpstr>sub_401040</vt:lpstr>
      <vt:lpstr>sub_4011E0</vt:lpstr>
      <vt:lpstr>PowerPoint 演示文稿</vt:lpstr>
      <vt:lpstr> sub_403600</vt:lpstr>
      <vt:lpstr> sub_403600</vt:lpstr>
      <vt:lpstr> sub_401580</vt:lpstr>
      <vt:lpstr> sub_401770</vt:lpstr>
      <vt:lpstr>sub_402790</vt:lpstr>
      <vt:lpstr>PowerPoint 演示文稿</vt:lpstr>
      <vt:lpstr>CreateThread</vt:lpstr>
      <vt:lpstr>sub_932F30</vt:lpstr>
      <vt:lpstr>PowerPoint 演示文稿</vt:lpstr>
      <vt:lpstr>sub_932F30</vt:lpstr>
      <vt:lpstr>sub_931AA0</vt:lpstr>
      <vt:lpstr>sub_931AA0</vt:lpstr>
      <vt:lpstr>sub_931AA0</vt:lpstr>
      <vt:lpstr>动物指令</vt:lpstr>
      <vt:lpstr>动物指令</vt:lpstr>
      <vt:lpstr>sub_931AA0</vt:lpstr>
      <vt:lpstr>PowerPoint 演示文稿</vt:lpstr>
      <vt:lpstr>样本行为总结</vt:lpstr>
      <vt:lpstr>样本行为总结</vt:lpstr>
      <vt:lpstr>关联分析</vt:lpstr>
      <vt:lpstr>关联分析</vt:lpstr>
      <vt:lpstr>双拓展名攻击</vt:lpstr>
      <vt:lpstr>双拓展名攻击 </vt:lpstr>
      <vt:lpstr>样本行为分析</vt:lpstr>
      <vt:lpstr>样本行为分析</vt:lpstr>
      <vt:lpstr>原始样本执行流程</vt:lpstr>
      <vt:lpstr>PowerPoint 演示文稿</vt:lpstr>
      <vt:lpstr>安装dll流程</vt:lpstr>
      <vt:lpstr>小结</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2020-12-14T10:19:42Z</dcterms:created>
  <dcterms:modified xsi:type="dcterms:W3CDTF">2020-12-20T04:58:16Z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